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256" r:id="rId3"/>
    <p:sldId id="258" r:id="rId4"/>
    <p:sldId id="291" r:id="rId5"/>
    <p:sldId id="307" r:id="rId6"/>
    <p:sldId id="260" r:id="rId7"/>
    <p:sldId id="334" r:id="rId8"/>
    <p:sldId id="337" r:id="rId9"/>
    <p:sldId id="339" r:id="rId10"/>
    <p:sldId id="338" r:id="rId11"/>
    <p:sldId id="344" r:id="rId12"/>
    <p:sldId id="340" r:id="rId13"/>
    <p:sldId id="341" r:id="rId14"/>
    <p:sldId id="342" r:id="rId15"/>
    <p:sldId id="343" r:id="rId16"/>
    <p:sldId id="345" r:id="rId17"/>
    <p:sldId id="346" r:id="rId18"/>
    <p:sldId id="261" r:id="rId19"/>
    <p:sldId id="362" r:id="rId20"/>
    <p:sldId id="363" r:id="rId21"/>
    <p:sldId id="309" r:id="rId22"/>
    <p:sldId id="310" r:id="rId23"/>
    <p:sldId id="347" r:id="rId24"/>
    <p:sldId id="348" r:id="rId25"/>
    <p:sldId id="314" r:id="rId26"/>
    <p:sldId id="349" r:id="rId27"/>
    <p:sldId id="350" r:id="rId28"/>
    <p:sldId id="268" r:id="rId29"/>
    <p:sldId id="352" r:id="rId30"/>
    <p:sldId id="269" r:id="rId31"/>
    <p:sldId id="301" r:id="rId32"/>
    <p:sldId id="300" r:id="rId33"/>
    <p:sldId id="331" r:id="rId34"/>
    <p:sldId id="315" r:id="rId35"/>
    <p:sldId id="323" r:id="rId36"/>
    <p:sldId id="332" r:id="rId37"/>
    <p:sldId id="319" r:id="rId38"/>
    <p:sldId id="317" r:id="rId39"/>
    <p:sldId id="316" r:id="rId40"/>
    <p:sldId id="324" r:id="rId41"/>
    <p:sldId id="353" r:id="rId42"/>
    <p:sldId id="354" r:id="rId43"/>
    <p:sldId id="280" r:id="rId44"/>
    <p:sldId id="288" r:id="rId45"/>
    <p:sldId id="290" r:id="rId46"/>
    <p:sldId id="281" r:id="rId47"/>
    <p:sldId id="356" r:id="rId48"/>
    <p:sldId id="355" r:id="rId49"/>
    <p:sldId id="359" r:id="rId50"/>
    <p:sldId id="358" r:id="rId51"/>
    <p:sldId id="360" r:id="rId52"/>
    <p:sldId id="361" r:id="rId53"/>
    <p:sldId id="357" r:id="rId54"/>
    <p:sldId id="364" r:id="rId55"/>
    <p:sldId id="293" r:id="rId56"/>
    <p:sldId id="306" r:id="rId57"/>
    <p:sldId id="320" r:id="rId58"/>
    <p:sldId id="329" r:id="rId59"/>
    <p:sldId id="330" r:id="rId60"/>
    <p:sldId id="295" r:id="rId6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9" clrIdx="0">
    <p:extLst>
      <p:ext uri="{19B8F6BF-5375-455C-9EA6-DF929625EA0E}">
        <p15:presenceInfo xmlns:p15="http://schemas.microsoft.com/office/powerpoint/2012/main" userId="User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4ff54f0247a0452b" providerId="Windows Live"/>
      </p:ext>
    </p:extLst>
  </p:cmAuthor>
  <p:cmAuthor id="3" name="syuuyucc@outlook.com" initials="" lastIdx="1" clrIdx="2">
    <p:extLst>
      <p:ext uri="{19B8F6BF-5375-455C-9EA6-DF929625EA0E}">
        <p15:presenceInfo xmlns:p15="http://schemas.microsoft.com/office/powerpoint/2012/main" userId="575941b057cad5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FC6"/>
    <a:srgbClr val="66B2E3"/>
    <a:srgbClr val="69341C"/>
    <a:srgbClr val="A1D9DA"/>
    <a:srgbClr val="2D2A25"/>
    <a:srgbClr val="2C3429"/>
    <a:srgbClr val="2B3C29"/>
    <a:srgbClr val="2B3628"/>
    <a:srgbClr val="2D2926"/>
    <a:srgbClr val="2B3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0" autoAdjust="0"/>
    <p:restoredTop sz="87903" autoAdjust="0"/>
  </p:normalViewPr>
  <p:slideViewPr>
    <p:cSldViewPr snapToGrid="0">
      <p:cViewPr varScale="1">
        <p:scale>
          <a:sx n="98" d="100"/>
          <a:sy n="98" d="100"/>
        </p:scale>
        <p:origin x="372" y="96"/>
      </p:cViewPr>
      <p:guideLst/>
    </p:cSldViewPr>
  </p:slideViewPr>
  <p:outlineViewPr>
    <p:cViewPr>
      <p:scale>
        <a:sx n="33" d="100"/>
        <a:sy n="33" d="100"/>
      </p:scale>
      <p:origin x="0" y="-30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9E782-0D83-4913-995F-2ACDB0330140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6ECE4-AF92-4A2C-896C-D4AA308905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754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28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630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774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839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1845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4357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545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92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5806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>
                <a:solidFill>
                  <a:prstClr val="black"/>
                </a:solidFill>
              </a:rPr>
              <a:pPr/>
              <a:t>19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63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>
                <a:solidFill>
                  <a:prstClr val="black"/>
                </a:solidFill>
              </a:rPr>
              <a:pPr/>
              <a:t>20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99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461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406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2862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教師點選播放紐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播放「離岸流」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https://youtu.be/sMQq98NJo6g?feature=shared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1862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dirty="0"/>
              <a:t>離岸流是因地形、潮水與破碎浪形成往海裡移動的強勁水流，會將人快速帶離岸邊。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3521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316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408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6012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2800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153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62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543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教師點選播放紐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/>
              <a:t>NHK</a:t>
            </a:r>
            <a:r>
              <a:rPr lang="zh-TW" altLang="en-US" dirty="0"/>
              <a:t>播放「水中隱藏的危險」</a:t>
            </a:r>
            <a:endParaRPr lang="en-US" altLang="zh-TW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此為日文影片，請學生仔細觀察畫面即可，播放時間：</a:t>
            </a:r>
            <a:r>
              <a:rPr lang="en-US" altLang="zh-TW" dirty="0"/>
              <a:t>00:00-00:50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https://fb.watch/t_XtfNkQDB/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21036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965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6ECE4-AF92-4A2C-896C-D4AA308905D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1435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4444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495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6ECE4-AF92-4A2C-896C-D4AA308905D3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109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88006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zh-TW" altLang="en-US" dirty="0"/>
              <a:t>教師點選播放紐</a:t>
            </a:r>
            <a:r>
              <a:rPr lang="en-US" altLang="zh-TW" dirty="0"/>
              <a:t>(</a:t>
            </a:r>
            <a:r>
              <a:rPr lang="zh-TW" altLang="en-US" dirty="0"/>
              <a:t>紅框白色箭頭</a:t>
            </a:r>
            <a:r>
              <a:rPr lang="en-US" altLang="zh-TW" dirty="0"/>
              <a:t>)</a:t>
            </a:r>
            <a:r>
              <a:rPr lang="zh-TW" altLang="en-US" dirty="0"/>
              <a:t>至</a:t>
            </a:r>
            <a:r>
              <a:rPr lang="en-US" altLang="zh-TW" dirty="0" err="1"/>
              <a:t>youtube</a:t>
            </a:r>
            <a:r>
              <a:rPr lang="zh-TW" altLang="en-US" dirty="0"/>
              <a:t>播放「坪林山區大雨 河水暴漲瞬間」</a:t>
            </a:r>
            <a:endParaRPr lang="en-US" altLang="zh-TW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TW" altLang="en-US" dirty="0"/>
              <a:t>若超連結失效，可複製以下連結</a:t>
            </a:r>
            <a:r>
              <a:rPr lang="en-US" altLang="zh-TW" dirty="0"/>
              <a:t>https://youtu.be/LNS2yv_iX68?feature=shared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8999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4178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151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94811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7779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7324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3992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3751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7656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037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8376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1080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92660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275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6555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2122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>
                <a:solidFill>
                  <a:prstClr val="black"/>
                </a:solidFill>
              </a:rPr>
              <a:pPr/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835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77948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0496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圖請廠商繪製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4363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72815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38875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教師總結今天我們學習到了許多有關防溺的小知識和技巧，希望大家都可以牢記在心，未來出去戲水的時候要多注意安全喔！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28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914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934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87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E6ECE4-AF92-4A2C-896C-D4AA308905D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530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920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013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797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13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32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807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916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01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820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07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49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E63EA-DE69-4B0A-9A6C-D53BF31D3CA2}" type="datetimeFigureOut">
              <a:rPr lang="zh-TW" altLang="en-US" smtClean="0"/>
              <a:t>2024/9/5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0DEED-EF1E-441D-A7EC-AC4019040D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5864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sMQq98NJo6g?feature=shared" TargetMode="Externa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fb.watch/t_XtfNkQDB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LNS2yv_iX68?feature=share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microsoft.com/office/2007/relationships/hdphoto" Target="../media/hdphoto8.wdp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microsoft.com/office/2007/relationships/hdphoto" Target="../media/hdphoto10.wdp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microsoft.com/office/2007/relationships/hdphoto" Target="../media/hdphoto11.wdp"/><Relationship Id="rId12" Type="http://schemas.microsoft.com/office/2007/relationships/hdphoto" Target="../media/hdphoto2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64.png"/><Relationship Id="rId14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microsoft.com/office/2007/relationships/hdphoto" Target="../media/hdphoto12.wdp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9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15">
            <a:extLst>
              <a:ext uri="{FF2B5EF4-FFF2-40B4-BE49-F238E27FC236}">
                <a16:creationId xmlns:a16="http://schemas.microsoft.com/office/drawing/2014/main" xmlns="" id="{690711E5-B2E8-D965-B3CE-4105D62173FF}"/>
              </a:ext>
            </a:extLst>
          </p:cNvPr>
          <p:cNvSpPr/>
          <p:nvPr/>
        </p:nvSpPr>
        <p:spPr>
          <a:xfrm>
            <a:off x="6545860" y="2107092"/>
            <a:ext cx="4941825" cy="44530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652858" y="2107092"/>
            <a:ext cx="4941825" cy="44530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1026612" y="412339"/>
            <a:ext cx="10138776" cy="117565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哪一邊是合適的戲水服裝？</a:t>
            </a:r>
          </a:p>
        </p:txBody>
      </p:sp>
      <p:sp>
        <p:nvSpPr>
          <p:cNvPr id="3" name="十字形 2"/>
          <p:cNvSpPr/>
          <p:nvPr/>
        </p:nvSpPr>
        <p:spPr>
          <a:xfrm rot="18820402">
            <a:off x="2228010" y="2160155"/>
            <a:ext cx="1367965" cy="1346383"/>
          </a:xfrm>
          <a:prstGeom prst="plus">
            <a:avLst>
              <a:gd name="adj" fmla="val 412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8437218" y="2400748"/>
            <a:ext cx="1110661" cy="1136536"/>
          </a:xfrm>
          <a:prstGeom prst="ellipse">
            <a:avLst/>
          </a:prstGeom>
          <a:noFill/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3174DF16-538A-D2F5-3FF0-A1E4BB2BC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40" y="2969016"/>
            <a:ext cx="2026350" cy="178336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F920099C-DE52-16FA-45DB-8F9A85B27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33" y="3538836"/>
            <a:ext cx="1774652" cy="250567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EE31F52E-465F-DCB8-C608-DC6FB5447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81" y="5561445"/>
            <a:ext cx="1918467" cy="85265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1CAE1B0F-C4AB-3DBD-225D-6EAAD64E8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489" y="4716766"/>
            <a:ext cx="1774652" cy="788734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xmlns="" id="{C9A91C40-3E4A-E748-12B8-9C2787AE0E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12" y="5161110"/>
            <a:ext cx="1653002" cy="116807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xmlns="" id="{304F8088-5B20-A5C3-30EC-FD1379D62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724" y="3624425"/>
            <a:ext cx="1994576" cy="28486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F7E038A9-4690-8743-2ED3-522812B733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01" y="4486845"/>
            <a:ext cx="1841152" cy="609653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F0675C1C-B368-1999-8F2D-05B2116BB9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312" y="3543299"/>
            <a:ext cx="1431269" cy="8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圓角矩形 15"/>
          <p:cNvSpPr/>
          <p:nvPr/>
        </p:nvSpPr>
        <p:spPr>
          <a:xfrm>
            <a:off x="1191126" y="150293"/>
            <a:ext cx="10218249" cy="646767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為什麼戲水時不能穿牛仔褲？</a:t>
            </a:r>
            <a:endParaRPr lang="en-US" altLang="zh-TW" sz="4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4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291925" y="3401258"/>
            <a:ext cx="1287376" cy="3306449"/>
            <a:chOff x="488636" y="2013343"/>
            <a:chExt cx="1645981" cy="4227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0" name="群組 19"/>
            <p:cNvGrpSpPr/>
            <p:nvPr/>
          </p:nvGrpSpPr>
          <p:grpSpPr>
            <a:xfrm>
              <a:off x="488636" y="2013343"/>
              <a:ext cx="1645981" cy="4227476"/>
              <a:chOff x="432248" y="1270393"/>
              <a:chExt cx="1645981" cy="4227476"/>
            </a:xfrm>
          </p:grpSpPr>
          <p:pic>
            <p:nvPicPr>
              <p:cNvPr id="8" name="圖片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838" b="97655" l="0" r="45244">
                            <a14:backgroundMark x1="771" y1="59701" x2="257" y2="62473"/>
                            <a14:backgroundMark x1="188" y1="62441" x2="188" y2="62441"/>
                            <a14:backgroundMark x1="9040" y1="58059" x2="10734" y2="53834"/>
                            <a14:backgroundMark x1="10734" y1="53834" x2="10734" y2="53834"/>
                            <a14:backgroundMark x1="31073" y1="58216" x2="31073" y2="52582"/>
                            <a14:backgroundMark x1="13559" y1="36620" x2="14689" y2="36620"/>
                            <a14:backgroundMark x1="29190" y1="36776" x2="26177" y2="36933"/>
                            <a14:backgroundMark x1="3578" y1="69484" x2="3202" y2="68388"/>
                            <a14:backgroundMark x1="3202" y1="68388" x2="3202" y2="68388"/>
                            <a14:backgroundMark x1="565" y1="63067" x2="0" y2="63693"/>
                            <a14:backgroundMark x1="37665" y1="70110" x2="38606" y2="68075"/>
                            <a14:backgroundMark x1="38606" y1="68075" x2="38606" y2="680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59" r="56181" b="2319"/>
              <a:stretch/>
            </p:blipFill>
            <p:spPr>
              <a:xfrm>
                <a:off x="432248" y="1270393"/>
                <a:ext cx="1645981" cy="4227476"/>
              </a:xfrm>
              <a:prstGeom prst="rect">
                <a:avLst/>
              </a:prstGeom>
            </p:spPr>
          </p:pic>
          <p:pic>
            <p:nvPicPr>
              <p:cNvPr id="19" name="圖片 1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579" b="94737" l="8150" r="95298">
                            <a14:foregroundMark x1="12853" y1="50526" x2="31348" y2="57895"/>
                            <a14:foregroundMark x1="13480" y1="51579" x2="11285" y2="63158"/>
                            <a14:foregroundMark x1="24765" y1="59474" x2="32288" y2="67368"/>
                            <a14:foregroundMark x1="16928" y1="50000" x2="23511" y2="50000"/>
                            <a14:foregroundMark x1="19436" y1="62105" x2="14420" y2="636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4" t="36676" r="63536" b="24273"/>
              <a:stretch/>
            </p:blipFill>
            <p:spPr>
              <a:xfrm>
                <a:off x="702262" y="3699437"/>
                <a:ext cx="981568" cy="770478"/>
              </a:xfrm>
              <a:prstGeom prst="rect">
                <a:avLst/>
              </a:prstGeom>
            </p:spPr>
          </p:pic>
        </p:grpSp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15189" b="55044"/>
            <a:stretch/>
          </p:blipFill>
          <p:spPr>
            <a:xfrm>
              <a:off x="537270" y="2013343"/>
              <a:ext cx="1343208" cy="698613"/>
            </a:xfrm>
            <a:prstGeom prst="rect">
              <a:avLst/>
            </a:prstGeom>
          </p:spPr>
        </p:pic>
      </p:grpSp>
      <p:grpSp>
        <p:nvGrpSpPr>
          <p:cNvPr id="24" name="群組 23"/>
          <p:cNvGrpSpPr/>
          <p:nvPr/>
        </p:nvGrpSpPr>
        <p:grpSpPr>
          <a:xfrm>
            <a:off x="1482016" y="3401258"/>
            <a:ext cx="1471206" cy="3306449"/>
            <a:chOff x="2134617" y="2013343"/>
            <a:chExt cx="1881017" cy="42274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" name="群組 6"/>
            <p:cNvGrpSpPr/>
            <p:nvPr/>
          </p:nvGrpSpPr>
          <p:grpSpPr>
            <a:xfrm>
              <a:off x="2134617" y="2013343"/>
              <a:ext cx="1881017" cy="4227476"/>
              <a:chOff x="2463366" y="1270393"/>
              <a:chExt cx="1881017" cy="4227476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772" b="98507" l="45501" r="97429">
                            <a14:foregroundMark x1="68123" y1="38166" x2="55784" y2="67164"/>
                            <a14:foregroundMark x1="84576" y1="39446" x2="93830" y2="64819"/>
                            <a14:foregroundMark x1="68895" y1="46482" x2="81748" y2="54797"/>
                            <a14:foregroundMark x1="81234" y1="46695" x2="69409" y2="53945"/>
                            <a14:foregroundMark x1="82262" y1="62687" x2="71722" y2="65672"/>
                            <a14:foregroundMark x1="69666" y1="62900" x2="80206" y2="65672"/>
                            <a14:foregroundMark x1="68638" y1="62473" x2="67609" y2="89765"/>
                            <a14:foregroundMark x1="66324" y1="62260" x2="67609" y2="66738"/>
                            <a14:foregroundMark x1="84576" y1="61620" x2="83290" y2="66738"/>
                            <a14:foregroundMark x1="84369" y1="53678" x2="84181" y2="55869"/>
                            <a14:foregroundMark x1="84181" y1="55869" x2="84181" y2="55869"/>
                            <a14:foregroundMark x1="84746" y1="53365" x2="84934" y2="55556"/>
                            <a14:foregroundMark x1="84746" y1="62598" x2="84746" y2="66510"/>
                            <a14:foregroundMark x1="84746" y1="66510" x2="84746" y2="66510"/>
                            <a14:foregroundMark x1="84746" y1="66510" x2="84746" y2="66510"/>
                            <a14:foregroundMark x1="65537" y1="61189" x2="66478" y2="66197"/>
                            <a14:foregroundMark x1="65348" y1="52426" x2="65913" y2="57121"/>
                            <a14:foregroundMark x1="65913" y1="57121" x2="65913" y2="57121"/>
                            <a14:foregroundMark x1="65913" y1="57121" x2="65913" y2="57121"/>
                            <a14:backgroundMark x1="62468" y1="64392" x2="64267" y2="58635"/>
                            <a14:backgroundMark x1="87661" y1="62260" x2="89717" y2="64392"/>
                            <a14:backgroundMark x1="85861" y1="57783" x2="87147" y2="60554"/>
                            <a14:backgroundMark x1="65553" y1="37100" x2="68895" y2="36674"/>
                            <a14:backgroundMark x1="68927" y1="36776" x2="68927" y2="36776"/>
                            <a14:backgroundMark x1="85311" y1="56495" x2="85687" y2="53052"/>
                            <a14:backgroundMark x1="85687" y1="53052" x2="85687" y2="53052"/>
                            <a14:backgroundMark x1="58004" y1="70110" x2="57815" y2="68232"/>
                            <a14:backgroundMark x1="57815" y1="68232" x2="57815" y2="68232"/>
                            <a14:backgroundMark x1="64218" y1="57433" x2="65160" y2="54304"/>
                            <a14:backgroundMark x1="65160" y1="54304" x2="65160" y2="54304"/>
                            <a14:backgroundMark x1="65160" y1="53991" x2="65348" y2="527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69" t="3586" b="1482"/>
              <a:stretch/>
            </p:blipFill>
            <p:spPr>
              <a:xfrm>
                <a:off x="2463366" y="1270393"/>
                <a:ext cx="1881017" cy="4227476"/>
              </a:xfrm>
              <a:prstGeom prst="rect">
                <a:avLst/>
              </a:prstGeom>
            </p:spPr>
          </p:pic>
          <p:pic>
            <p:nvPicPr>
              <p:cNvPr id="18" name="圖片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579" b="94737" l="8150" r="95298">
                            <a14:foregroundMark x1="12853" y1="50526" x2="31348" y2="57895"/>
                            <a14:foregroundMark x1="13480" y1="51579" x2="11285" y2="63158"/>
                            <a14:foregroundMark x1="24765" y1="59474" x2="32288" y2="67368"/>
                            <a14:foregroundMark x1="16928" y1="50000" x2="23511" y2="50000"/>
                            <a14:foregroundMark x1="19436" y1="62105" x2="14420" y2="6368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30" t="7963" r="4017" b="6449"/>
              <a:stretch/>
            </p:blipFill>
            <p:spPr>
              <a:xfrm>
                <a:off x="2829700" y="2757488"/>
                <a:ext cx="1187996" cy="1712427"/>
              </a:xfrm>
              <a:prstGeom prst="rect">
                <a:avLst/>
              </a:prstGeom>
            </p:spPr>
          </p:pic>
        </p:grpSp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2823" b="9586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 t="67428" r="18824" b="7595"/>
            <a:stretch/>
          </p:blipFill>
          <p:spPr>
            <a:xfrm>
              <a:off x="2504610" y="2814638"/>
              <a:ext cx="1172498" cy="393354"/>
            </a:xfrm>
            <a:prstGeom prst="rect">
              <a:avLst/>
            </a:prstGeom>
          </p:spPr>
        </p:pic>
      </p:grpSp>
      <p:sp>
        <p:nvSpPr>
          <p:cNvPr id="25" name="文字方塊 24"/>
          <p:cNvSpPr txBox="1"/>
          <p:nvPr/>
        </p:nvSpPr>
        <p:spPr>
          <a:xfrm>
            <a:off x="3244112" y="1813671"/>
            <a:ext cx="6043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牛仔褲、帽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等厚重衣物，在水中會因為吸飽水，而緊緊包裹住身體四肢。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244112" y="3841607"/>
            <a:ext cx="60432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若不小心落水，因為緊張而不停掙扎，再加上被厚重衣物限制的四肢，最後容易因體力耗盡而發生溺水事故。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524A861-A5EB-C0BF-755E-531CE136D6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0384">
            <a:off x="9618146" y="3577883"/>
            <a:ext cx="1460492" cy="2062103"/>
          </a:xfrm>
          <a:prstGeom prst="rect">
            <a:avLst/>
          </a:prstGeom>
        </p:spPr>
      </p:pic>
      <p:sp>
        <p:nvSpPr>
          <p:cNvPr id="4" name="禁止標誌 3">
            <a:extLst>
              <a:ext uri="{FF2B5EF4-FFF2-40B4-BE49-F238E27FC236}">
                <a16:creationId xmlns:a16="http://schemas.microsoft.com/office/drawing/2014/main" xmlns="" id="{ADAD8270-18D2-C83E-3CE5-AC014E73858F}"/>
              </a:ext>
            </a:extLst>
          </p:cNvPr>
          <p:cNvSpPr/>
          <p:nvPr/>
        </p:nvSpPr>
        <p:spPr>
          <a:xfrm>
            <a:off x="10050596" y="3930449"/>
            <a:ext cx="740008" cy="740008"/>
          </a:xfrm>
          <a:prstGeom prst="noSmoking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1135446" y="1921466"/>
            <a:ext cx="6980423" cy="19397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行前準備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5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保持謹慎的戲水心態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AA8CDADA-C2FF-9564-6CC1-751A663162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5"/>
          <a:stretch/>
        </p:blipFill>
        <p:spPr>
          <a:xfrm>
            <a:off x="8177040" y="767284"/>
            <a:ext cx="3482489" cy="60907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6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形圖說文字 4"/>
          <p:cNvSpPr/>
          <p:nvPr/>
        </p:nvSpPr>
        <p:spPr>
          <a:xfrm>
            <a:off x="4006734" y="598516"/>
            <a:ext cx="6953539" cy="3626352"/>
          </a:xfrm>
          <a:prstGeom prst="wedgeEllipseCallout">
            <a:avLst>
              <a:gd name="adj1" fmla="val -50629"/>
              <a:gd name="adj2" fmla="val 32621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會游泳的人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比較不會溺水？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3DD94A4-E86D-89DF-B852-B9C1B390C0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5"/>
          <a:stretch/>
        </p:blipFill>
        <p:spPr>
          <a:xfrm flipH="1">
            <a:off x="148178" y="889562"/>
            <a:ext cx="3569579" cy="59684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45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/>
          <p:cNvGrpSpPr/>
          <p:nvPr/>
        </p:nvGrpSpPr>
        <p:grpSpPr>
          <a:xfrm>
            <a:off x="4148174" y="411408"/>
            <a:ext cx="7348948" cy="6035184"/>
            <a:chOff x="4148174" y="411408"/>
            <a:chExt cx="7348948" cy="6035184"/>
          </a:xfrm>
        </p:grpSpPr>
        <p:sp>
          <p:nvSpPr>
            <p:cNvPr id="6" name="圓角矩形 5"/>
            <p:cNvSpPr/>
            <p:nvPr/>
          </p:nvSpPr>
          <p:spPr>
            <a:xfrm>
              <a:off x="4344260" y="411408"/>
              <a:ext cx="7152862" cy="603518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403046" y="827422"/>
              <a:ext cx="703529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水域事故中的被救援者</a:t>
              </a:r>
              <a:endPara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3000"/>
                </a:lnSpc>
              </a:pPr>
              <a:r>
                <a:rPr lang="zh-TW" altLang="en-US" sz="28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「會游泳者」與「不會游泳者」的比例相當</a:t>
              </a:r>
              <a:endParaRPr lang="en-US" altLang="zh-TW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4148174" y="1700632"/>
              <a:ext cx="7120398" cy="3456732"/>
              <a:chOff x="4148174" y="1700632"/>
              <a:chExt cx="7120398" cy="3456732"/>
            </a:xfrm>
          </p:grpSpPr>
          <p:grpSp>
            <p:nvGrpSpPr>
              <p:cNvPr id="16" name="群組 15"/>
              <p:cNvGrpSpPr/>
              <p:nvPr/>
            </p:nvGrpSpPr>
            <p:grpSpPr>
              <a:xfrm>
                <a:off x="4148174" y="1700632"/>
                <a:ext cx="5175953" cy="3456732"/>
                <a:chOff x="1994507" y="-1795316"/>
                <a:chExt cx="5175953" cy="3456732"/>
              </a:xfrm>
            </p:grpSpPr>
            <p:pic>
              <p:nvPicPr>
                <p:cNvPr id="13" name="圖片 1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94507" y="-1795316"/>
                  <a:ext cx="5175953" cy="3456732"/>
                </a:xfrm>
                <a:prstGeom prst="rect">
                  <a:avLst/>
                </a:prstGeom>
              </p:spPr>
            </p:pic>
            <p:sp>
              <p:nvSpPr>
                <p:cNvPr id="14" name="文字方塊 13"/>
                <p:cNvSpPr txBox="1"/>
                <p:nvPr/>
              </p:nvSpPr>
              <p:spPr>
                <a:xfrm>
                  <a:off x="3519862" y="-390115"/>
                  <a:ext cx="66877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TW" altLang="en-US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會</a:t>
                  </a:r>
                  <a:endParaRPr lang="en-US" altLang="zh-TW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/>
                  <a:r>
                    <a:rPr lang="en-US" altLang="zh-TW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51%</a:t>
                  </a:r>
                  <a:endParaRPr lang="zh-TW" altLang="en-US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" name="文字方塊 14"/>
                <p:cNvSpPr txBox="1"/>
                <p:nvPr/>
              </p:nvSpPr>
              <p:spPr>
                <a:xfrm>
                  <a:off x="4892550" y="-390116"/>
                  <a:ext cx="66877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TW" altLang="en-US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不會</a:t>
                  </a:r>
                  <a:endParaRPr lang="en-US" altLang="zh-TW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algn="ctr"/>
                  <a:r>
                    <a:rPr lang="en-US" altLang="zh-TW" b="1" dirty="0">
                      <a:solidFill>
                        <a:schemeClr val="bg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49%</a:t>
                  </a:r>
                  <a:endParaRPr lang="zh-TW" altLang="en-US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7" name="文字方塊 16"/>
              <p:cNvSpPr txBox="1"/>
              <p:nvPr/>
            </p:nvSpPr>
            <p:spPr>
              <a:xfrm>
                <a:off x="8236972" y="3841083"/>
                <a:ext cx="30316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TW" altLang="en-US" sz="1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註：事故人員中僅約</a:t>
                </a:r>
                <a:r>
                  <a:rPr lang="en-US" altLang="zh-TW" sz="1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18.2%</a:t>
                </a:r>
                <a:r>
                  <a:rPr lang="zh-TW" altLang="en-US" sz="1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有此資料</a:t>
                </a: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8236972" y="4313301"/>
                <a:ext cx="215956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單位：人數百分比</a:t>
                </a:r>
                <a:endParaRPr lang="en-US" altLang="zh-TW" sz="14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r>
                  <a:rPr lang="zh-TW" altLang="en-US" sz="14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資料來源：內政部消防署</a:t>
                </a:r>
              </a:p>
            </p:txBody>
          </p:sp>
        </p:grpSp>
      </p:grpSp>
      <p:sp>
        <p:nvSpPr>
          <p:cNvPr id="8" name="橢圓形圖說文字 7"/>
          <p:cNvSpPr/>
          <p:nvPr/>
        </p:nvSpPr>
        <p:spPr>
          <a:xfrm>
            <a:off x="623157" y="411408"/>
            <a:ext cx="3194984" cy="1994783"/>
          </a:xfrm>
          <a:prstGeom prst="wedgeEllipseCallout">
            <a:avLst>
              <a:gd name="adj1" fmla="val -225"/>
              <a:gd name="adj2" fmla="val 60756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根據統計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  <a:endParaRPr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890090" y="5231067"/>
            <a:ext cx="60612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由此可知</a:t>
            </a: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會不會游泳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不是影響水域事故發生的原因！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FE3FF645-0191-DD96-6F42-01C68496C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304"/>
          <a:stretch/>
        </p:blipFill>
        <p:spPr>
          <a:xfrm flipH="1">
            <a:off x="-105055" y="2709322"/>
            <a:ext cx="3469944" cy="41486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7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4384763" y="516502"/>
            <a:ext cx="7152862" cy="581286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965917" y="748961"/>
            <a:ext cx="6341291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這是因為 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‧‧‧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「會游泳的人」在學習游泳時的練習環境都相當安全，所以進入開放式水域時，很容易忽略危險因素。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  <a:defRPr/>
            </a:pP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ts val="4000"/>
              </a:lnSpc>
              <a:buFont typeface="+mj-lt"/>
              <a:buAutoNum type="arabicPeriod"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「會游泳的人」更容易在水域活動中做出超乎自身能力的舉動。</a:t>
            </a:r>
            <a:endParaRPr lang="en-US" altLang="zh-TW" sz="28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橢圓形圖說文字 4"/>
          <p:cNvSpPr/>
          <p:nvPr/>
        </p:nvSpPr>
        <p:spPr>
          <a:xfrm>
            <a:off x="729540" y="516502"/>
            <a:ext cx="2982218" cy="1731817"/>
          </a:xfrm>
          <a:prstGeom prst="wedgeEllipseCallout">
            <a:avLst>
              <a:gd name="adj1" fmla="val -2348"/>
              <a:gd name="adj2" fmla="val 64609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為什麼呢？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F4266760-FAE1-830F-B50E-FEE7A46CD4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304"/>
          <a:stretch/>
        </p:blipFill>
        <p:spPr>
          <a:xfrm flipH="1">
            <a:off x="-105055" y="2709322"/>
            <a:ext cx="3469944" cy="41486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39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形圖說文字 5"/>
          <p:cNvSpPr/>
          <p:nvPr/>
        </p:nvSpPr>
        <p:spPr>
          <a:xfrm>
            <a:off x="9035709" y="118905"/>
            <a:ext cx="2708814" cy="1994783"/>
          </a:xfrm>
          <a:prstGeom prst="wedgeEllipseCallout">
            <a:avLst>
              <a:gd name="adj1" fmla="val -225"/>
              <a:gd name="adj2" fmla="val 60756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所以我們應該要？</a:t>
            </a:r>
          </a:p>
        </p:txBody>
      </p:sp>
      <p:sp>
        <p:nvSpPr>
          <p:cNvPr id="2" name="圓角矩形 1"/>
          <p:cNvSpPr/>
          <p:nvPr/>
        </p:nvSpPr>
        <p:spPr>
          <a:xfrm>
            <a:off x="1266940" y="1244906"/>
            <a:ext cx="7182997" cy="4321007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629525" y="3219767"/>
            <a:ext cx="6665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評估自身狀態，不做危險行為。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629526" y="1830528"/>
            <a:ext cx="666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到不熟悉的水域環境，應先評估可能的危險之處，小心謹慎觀察水域變化。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629526" y="4324364"/>
            <a:ext cx="631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l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不隨意惡作劇或突然推同伴入水。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16C116E-4F44-BCC5-F2D0-51433946D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304"/>
          <a:stretch/>
        </p:blipFill>
        <p:spPr>
          <a:xfrm>
            <a:off x="9035709" y="2709322"/>
            <a:ext cx="3360764" cy="414867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53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4037877" y="1349155"/>
            <a:ext cx="7126210" cy="3782913"/>
            <a:chOff x="1266266" y="3837703"/>
            <a:chExt cx="7126210" cy="2668323"/>
          </a:xfrm>
          <a:solidFill>
            <a:schemeClr val="accent5">
              <a:lumMod val="75000"/>
            </a:schemeClr>
          </a:solidFill>
        </p:grpSpPr>
        <p:sp>
          <p:nvSpPr>
            <p:cNvPr id="12" name="圓角矩形 11"/>
            <p:cNvSpPr/>
            <p:nvPr/>
          </p:nvSpPr>
          <p:spPr>
            <a:xfrm>
              <a:off x="1266266" y="3837703"/>
              <a:ext cx="7126210" cy="2668323"/>
            </a:xfrm>
            <a:prstGeom prst="roundRect">
              <a:avLst/>
            </a:prstGeom>
            <a:grp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1939486" y="4068182"/>
              <a:ext cx="5779770" cy="93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我們學到了出發前要做的行前準備。</a:t>
              </a:r>
              <a:endPara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4711097" y="3326101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但到了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不同的水域環境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時，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我們還要注意什麼呢？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202AA3E1-94A9-17AE-4B92-58687F90C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9"/>
          <a:stretch/>
        </p:blipFill>
        <p:spPr>
          <a:xfrm flipH="1">
            <a:off x="735469" y="437011"/>
            <a:ext cx="3584408" cy="642098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19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/>
          <p:cNvSpPr txBox="1"/>
          <p:nvPr/>
        </p:nvSpPr>
        <p:spPr>
          <a:xfrm>
            <a:off x="2605927" y="1947930"/>
            <a:ext cx="444544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600" b="1" dirty="0"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海邊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6"/>
          <a:stretch/>
        </p:blipFill>
        <p:spPr>
          <a:xfrm>
            <a:off x="8215313" y="3271369"/>
            <a:ext cx="2676089" cy="35866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35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4"/>
          <a:stretch/>
        </p:blipFill>
        <p:spPr>
          <a:xfrm rot="5400000">
            <a:off x="7034774" y="1639324"/>
            <a:ext cx="4028360" cy="5371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圓角矩形 4"/>
          <p:cNvSpPr/>
          <p:nvPr/>
        </p:nvSpPr>
        <p:spPr>
          <a:xfrm>
            <a:off x="1971676" y="280810"/>
            <a:ext cx="8001000" cy="12811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613346" y="587875"/>
            <a:ext cx="8811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下面哪個海域看起來比較安全呢？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1" y="2310714"/>
            <a:ext cx="5371143" cy="4028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圓角矩形 7"/>
          <p:cNvSpPr/>
          <p:nvPr/>
        </p:nvSpPr>
        <p:spPr>
          <a:xfrm>
            <a:off x="348344" y="2167839"/>
            <a:ext cx="1136415" cy="11949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tx1"/>
                </a:solidFill>
              </a:rPr>
              <a:t>A</a:t>
            </a:r>
            <a:endParaRPr lang="zh-TW" altLang="en-US" sz="8800" b="1" dirty="0">
              <a:solidFill>
                <a:schemeClr val="tx1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6220507" y="2167839"/>
            <a:ext cx="1153898" cy="11949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tx1"/>
                </a:solidFill>
              </a:rPr>
              <a:t>B</a:t>
            </a:r>
            <a:endParaRPr lang="zh-TW" altLang="en-US" sz="8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2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619033" y="1815551"/>
            <a:ext cx="7938639" cy="2249673"/>
            <a:chOff x="856342" y="2371244"/>
            <a:chExt cx="7938639" cy="2249673"/>
          </a:xfrm>
        </p:grpSpPr>
        <p:sp>
          <p:nvSpPr>
            <p:cNvPr id="3" name="圓角矩形 2"/>
            <p:cNvSpPr/>
            <p:nvPr/>
          </p:nvSpPr>
          <p:spPr>
            <a:xfrm>
              <a:off x="856342" y="2371244"/>
              <a:ext cx="7938639" cy="224967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1100671" y="2788400"/>
              <a:ext cx="736611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炎炎夏日中，</a:t>
              </a:r>
              <a:endPara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大家最喜歡的戶外活動是什麼？</a:t>
              </a: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167DA9DB-63EA-BA25-C6D2-886FCDE44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54" y="150731"/>
            <a:ext cx="2701996" cy="65565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038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3819991" y="435421"/>
            <a:ext cx="4754154" cy="1249680"/>
            <a:chOff x="4556760" y="3169920"/>
            <a:chExt cx="2926080" cy="1249680"/>
          </a:xfrm>
          <a:solidFill>
            <a:schemeClr val="bg1"/>
          </a:solidFill>
        </p:grpSpPr>
        <p:sp>
          <p:nvSpPr>
            <p:cNvPr id="11" name="圓角矩形 10"/>
            <p:cNvSpPr/>
            <p:nvPr/>
          </p:nvSpPr>
          <p:spPr>
            <a:xfrm>
              <a:off x="4556760" y="3169920"/>
              <a:ext cx="2926080" cy="1249680"/>
            </a:xfrm>
            <a:prstGeom prst="roundRect">
              <a:avLst/>
            </a:prstGeom>
            <a:grp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751428" y="3397411"/>
              <a:ext cx="2536744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 </a:t>
              </a: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花蓮七星潭</a:t>
              </a:r>
            </a:p>
          </p:txBody>
        </p:sp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76" y="2021199"/>
            <a:ext cx="5797730" cy="4348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橢圓形圖說文字 13"/>
          <p:cNvSpPr/>
          <p:nvPr/>
        </p:nvSpPr>
        <p:spPr>
          <a:xfrm>
            <a:off x="8574145" y="4510711"/>
            <a:ext cx="2982218" cy="1731817"/>
          </a:xfrm>
          <a:prstGeom prst="wedgeEllipseCallout">
            <a:avLst>
              <a:gd name="adj1" fmla="val -53489"/>
              <a:gd name="adj2" fmla="val -44382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水深很淺？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2328882" y="1830007"/>
            <a:ext cx="2982218" cy="1731817"/>
          </a:xfrm>
          <a:prstGeom prst="wedgeEllipseCallout">
            <a:avLst>
              <a:gd name="adj1" fmla="val 48465"/>
              <a:gd name="adj2" fmla="val 44701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風平浪靜？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97BB738D-964D-3C6D-D316-214836893C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" r="37252" b="46000"/>
          <a:stretch/>
        </p:blipFill>
        <p:spPr>
          <a:xfrm flipH="1">
            <a:off x="350728" y="2829742"/>
            <a:ext cx="2116897" cy="40282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002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420840" y="351672"/>
            <a:ext cx="11291872" cy="61293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54503" y="686487"/>
            <a:ext cx="23102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其實呢</a:t>
            </a:r>
            <a:r>
              <a:rPr lang="en-US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008083" y="3135324"/>
            <a:ext cx="5230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海底不是平緩的下降高度，而是劇降的陡坡，離岸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公尺處，海深劇降至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300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公尺深度。</a:t>
            </a: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083" r="7500" b="9584"/>
          <a:stretch/>
        </p:blipFill>
        <p:spPr>
          <a:xfrm>
            <a:off x="1054503" y="1507354"/>
            <a:ext cx="4800686" cy="46685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文字方塊 15"/>
          <p:cNvSpPr txBox="1"/>
          <p:nvPr/>
        </p:nvSpPr>
        <p:spPr>
          <a:xfrm>
            <a:off x="6008083" y="1840268"/>
            <a:ext cx="5230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  <a:defRPr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七星潭為台灣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十大危險海域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並且為斷層海底地形。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090680" y="6073448"/>
            <a:ext cx="1840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照片出處：蘋果日報</a:t>
            </a:r>
          </a:p>
        </p:txBody>
      </p:sp>
    </p:spTree>
    <p:extLst>
      <p:ext uri="{BB962C8B-B14F-4D97-AF65-F5344CB8AC3E}">
        <p14:creationId xmlns:p14="http://schemas.microsoft.com/office/powerpoint/2010/main" val="269557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695181" y="421546"/>
            <a:ext cx="5427993" cy="1249680"/>
            <a:chOff x="4596976" y="3179852"/>
            <a:chExt cx="3451494" cy="1249680"/>
          </a:xfrm>
        </p:grpSpPr>
        <p:sp>
          <p:nvSpPr>
            <p:cNvPr id="3" name="圓角矩形 2"/>
            <p:cNvSpPr/>
            <p:nvPr/>
          </p:nvSpPr>
          <p:spPr>
            <a:xfrm>
              <a:off x="4822425" y="3179852"/>
              <a:ext cx="3000597" cy="12496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4596976" y="3425493"/>
              <a:ext cx="3451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 </a:t>
              </a:r>
              <a:r>
                <a:rPr lang="zh-TW" altLang="en-US" sz="4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臺南漁光島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8" r="8607"/>
          <a:stretch/>
        </p:blipFill>
        <p:spPr>
          <a:xfrm rot="5400000">
            <a:off x="4258415" y="952289"/>
            <a:ext cx="4301529" cy="6460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橢圓形圖說文字 8"/>
          <p:cNvSpPr/>
          <p:nvPr/>
        </p:nvSpPr>
        <p:spPr>
          <a:xfrm>
            <a:off x="8331602" y="4466073"/>
            <a:ext cx="3478576" cy="1867317"/>
          </a:xfrm>
          <a:prstGeom prst="wedgeEllipseCallout">
            <a:avLst>
              <a:gd name="adj1" fmla="val -41001"/>
              <a:gd name="adj2" fmla="val -50352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平靜的海岸？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形圖說文字 7"/>
          <p:cNvSpPr/>
          <p:nvPr/>
        </p:nvSpPr>
        <p:spPr>
          <a:xfrm>
            <a:off x="2371122" y="1743825"/>
            <a:ext cx="2982218" cy="1731817"/>
          </a:xfrm>
          <a:prstGeom prst="wedgeEllipseCallout">
            <a:avLst>
              <a:gd name="adj1" fmla="val 35886"/>
              <a:gd name="adj2" fmla="val 55518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海浪較小？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2D9D3CFF-1471-9F29-CCBE-00DA9998C5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" r="34858" b="46000"/>
          <a:stretch/>
        </p:blipFill>
        <p:spPr>
          <a:xfrm flipH="1">
            <a:off x="263046" y="2829742"/>
            <a:ext cx="2204579" cy="402825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58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3217360" y="418286"/>
            <a:ext cx="6073941" cy="104856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看似平靜的海岸竟然 </a:t>
            </a:r>
            <a:r>
              <a:rPr lang="en-US" altLang="zh-TW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2543345" y="1788221"/>
            <a:ext cx="7343775" cy="43291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954" y="2191945"/>
            <a:ext cx="5908755" cy="3521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63707BED-32EF-5F12-F08D-4DBF5CC4822F}"/>
              </a:ext>
            </a:extLst>
          </p:cNvPr>
          <p:cNvGrpSpPr/>
          <p:nvPr/>
        </p:nvGrpSpPr>
        <p:grpSpPr>
          <a:xfrm>
            <a:off x="5465870" y="3429000"/>
            <a:ext cx="1576919" cy="1062006"/>
            <a:chOff x="3243094" y="5267994"/>
            <a:chExt cx="914400" cy="615820"/>
          </a:xfrm>
        </p:grpSpPr>
        <p:sp>
          <p:nvSpPr>
            <p:cNvPr id="4" name="Google Shape;94;p1">
              <a:hlinkClick r:id="rId5"/>
              <a:extLst>
                <a:ext uri="{FF2B5EF4-FFF2-40B4-BE49-F238E27FC236}">
                  <a16:creationId xmlns:a16="http://schemas.microsoft.com/office/drawing/2014/main" xmlns="" id="{BAA81D25-B380-D3C7-B567-140684DAA270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5;p1">
              <a:hlinkClick r:id="rId5"/>
              <a:extLst>
                <a:ext uri="{FF2B5EF4-FFF2-40B4-BE49-F238E27FC236}">
                  <a16:creationId xmlns:a16="http://schemas.microsoft.com/office/drawing/2014/main" xmlns="" id="{7A659494-9E51-B541-99E5-76A33FC87E92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25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458076" y="256645"/>
            <a:ext cx="11338105" cy="63330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2389347" y="541842"/>
            <a:ext cx="8951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平靜的海岸邊潛藏危機 ─ 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離岸流</a:t>
            </a:r>
            <a:endParaRPr lang="en-US" altLang="zh-TW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1C23B32-E8E7-95BE-B181-F3B40FC27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637" y="1462272"/>
            <a:ext cx="7653638" cy="3605633"/>
          </a:xfrm>
          <a:prstGeom prst="rect">
            <a:avLst/>
          </a:prstGeom>
        </p:spPr>
      </p:pic>
      <p:sp>
        <p:nvSpPr>
          <p:cNvPr id="9" name="橢圓形圖說文字 8"/>
          <p:cNvSpPr/>
          <p:nvPr/>
        </p:nvSpPr>
        <p:spPr>
          <a:xfrm>
            <a:off x="125401" y="657562"/>
            <a:ext cx="3164236" cy="2164457"/>
          </a:xfrm>
          <a:prstGeom prst="wedgeEllipseCallout">
            <a:avLst>
              <a:gd name="adj1" fmla="val 113"/>
              <a:gd name="adj2" fmla="val 58189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從影片中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我們看到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2845496" y="5217014"/>
            <a:ext cx="854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強大的流速導致往回游的人耗盡體力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因而發生溺水事故！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58BF400-AC59-93AA-9304-34771A8BD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" r="37252" b="46000"/>
          <a:stretch/>
        </p:blipFill>
        <p:spPr>
          <a:xfrm flipH="1">
            <a:off x="696182" y="3221147"/>
            <a:ext cx="1911209" cy="3636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303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4334933" y="270933"/>
            <a:ext cx="7518399" cy="63330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5488289" y="578842"/>
            <a:ext cx="52116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如果遇到離岸流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</a:p>
          <a:p>
            <a:pPr lvl="2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</a:t>
            </a:r>
            <a:r>
              <a:rPr lang="zh-TW" altLang="en-US" sz="4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這樣做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990401" y="2185565"/>
            <a:ext cx="6207461" cy="259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順著水流放鬆身體，讓頭浮出水面。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水流變慢後，沿著與海岸邊平行的方向游開。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脫離離岸流後，再慢慢游回岸邊！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054578" y="4997277"/>
            <a:ext cx="6083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離岸流速度快，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絕不能與它正面對抗！</a:t>
            </a:r>
          </a:p>
        </p:txBody>
      </p:sp>
      <p:sp>
        <p:nvSpPr>
          <p:cNvPr id="10" name="橢圓形圖說文字 9"/>
          <p:cNvSpPr/>
          <p:nvPr/>
        </p:nvSpPr>
        <p:spPr>
          <a:xfrm>
            <a:off x="516957" y="158332"/>
            <a:ext cx="3583120" cy="2164457"/>
          </a:xfrm>
          <a:prstGeom prst="wedgeEllipseCallout">
            <a:avLst>
              <a:gd name="adj1" fmla="val 4970"/>
              <a:gd name="adj2" fmla="val 60617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如果不小心遇到離岸流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DD9468E5-DAE1-1FF8-760F-0B1CCA566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1" r="37252" b="46000"/>
          <a:stretch/>
        </p:blipFill>
        <p:spPr>
          <a:xfrm flipH="1">
            <a:off x="696181" y="2756661"/>
            <a:ext cx="2155302" cy="410133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225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3379304" y="934277"/>
            <a:ext cx="8348870" cy="5128592"/>
            <a:chOff x="1266266" y="3376808"/>
            <a:chExt cx="7126210" cy="3617514"/>
          </a:xfrm>
          <a:solidFill>
            <a:schemeClr val="accent5">
              <a:lumMod val="75000"/>
            </a:schemeClr>
          </a:solidFill>
        </p:grpSpPr>
        <p:sp>
          <p:nvSpPr>
            <p:cNvPr id="9" name="圓角矩形 8"/>
            <p:cNvSpPr/>
            <p:nvPr/>
          </p:nvSpPr>
          <p:spPr>
            <a:xfrm>
              <a:off x="1266266" y="3376808"/>
              <a:ext cx="7126210" cy="3617514"/>
            </a:xfrm>
            <a:prstGeom prst="roundRect">
              <a:avLst/>
            </a:prstGeom>
            <a:grp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chemeClr val="bg1"/>
                </a:solidFill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757520" y="3679417"/>
              <a:ext cx="5779770" cy="93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即使看起來安全的地方，</a:t>
              </a:r>
            </a:p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也有許多潛藏的危險因子</a:t>
              </a:r>
              <a:r>
                <a:rPr lang="en-US" altLang="zh-TW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3954844" y="3405303"/>
            <a:ext cx="73661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我們可以先看有無相關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告示牌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並透過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現場觀察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</a:p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避免自己落入危險情境！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B0D75051-D6C8-857F-C564-F16B418656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15"/>
          <a:stretch/>
        </p:blipFill>
        <p:spPr>
          <a:xfrm flipH="1">
            <a:off x="148178" y="889562"/>
            <a:ext cx="3569579" cy="596843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94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橢圓形圖說文字 7"/>
          <p:cNvSpPr/>
          <p:nvPr/>
        </p:nvSpPr>
        <p:spPr>
          <a:xfrm>
            <a:off x="933910" y="228600"/>
            <a:ext cx="3148233" cy="1935857"/>
          </a:xfrm>
          <a:prstGeom prst="wedgeEllipseCallout">
            <a:avLst>
              <a:gd name="adj1" fmla="val -4866"/>
              <a:gd name="adj2" fmla="val 62349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到達海邊時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 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4228775" y="397468"/>
            <a:ext cx="7201543" cy="61176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586286" y="605797"/>
            <a:ext cx="648652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觀察海岸的地形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海岸為岩岸的危險性較高，因突出的石塊岸邊容易形成破碎浪，一不小心可能將岸上的人捲入海裡！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586286" y="2646983"/>
            <a:ext cx="6486527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觀察海浪的變化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若是發現海面兩邊有海浪，中間卻是相對平靜無浪的區域，此處可能有「離岸流」，不要隨意靠近！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586286" y="4727925"/>
            <a:ext cx="648652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注意時間及氣象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了解漲退潮時間及氣象變化，避免危險的突發大浪。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7C3C921-2C30-2112-D54C-C7355EB0E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832"/>
          <a:stretch/>
        </p:blipFill>
        <p:spPr>
          <a:xfrm flipH="1">
            <a:off x="148174" y="2495988"/>
            <a:ext cx="3052225" cy="436247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0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475989" y="2233835"/>
            <a:ext cx="444544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600" b="1" dirty="0">
                <a:solidFill>
                  <a:schemeClr val="accent2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溪河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6698924-53CF-7CB4-8927-49D3E36AE4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3"/>
          <a:stretch/>
        </p:blipFill>
        <p:spPr>
          <a:xfrm>
            <a:off x="842620" y="2029798"/>
            <a:ext cx="2069021" cy="482820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566CCAE-55D9-34CC-9B1A-73B52FCB8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7"/>
          <a:stretch/>
        </p:blipFill>
        <p:spPr>
          <a:xfrm>
            <a:off x="3087093" y="2296381"/>
            <a:ext cx="1715005" cy="456161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046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908313" y="467077"/>
            <a:ext cx="8845826" cy="1260123"/>
            <a:chOff x="2518868" y="365477"/>
            <a:chExt cx="8845826" cy="1281130"/>
          </a:xfrm>
        </p:grpSpPr>
        <p:sp>
          <p:nvSpPr>
            <p:cNvPr id="7" name="圓角矩形 6"/>
            <p:cNvSpPr/>
            <p:nvPr/>
          </p:nvSpPr>
          <p:spPr>
            <a:xfrm>
              <a:off x="2518868" y="365477"/>
              <a:ext cx="8845826" cy="128113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2957148" y="652099"/>
              <a:ext cx="7943161" cy="719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下面哪一條溪河看起來比較安全呢？</a:t>
              </a: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r="6419"/>
          <a:stretch/>
        </p:blipFill>
        <p:spPr>
          <a:xfrm rot="5400000">
            <a:off x="7360984" y="1535678"/>
            <a:ext cx="3494252" cy="5333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圓角矩形 14"/>
          <p:cNvSpPr/>
          <p:nvPr/>
        </p:nvSpPr>
        <p:spPr>
          <a:xfrm>
            <a:off x="6204033" y="2150793"/>
            <a:ext cx="961907" cy="9859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tx1"/>
                </a:solidFill>
              </a:rPr>
              <a:t>B</a:t>
            </a:r>
            <a:endParaRPr lang="zh-TW" altLang="en-US" sz="8800" b="1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4" t="27755" b="8035"/>
          <a:stretch/>
        </p:blipFill>
        <p:spPr>
          <a:xfrm rot="5400000">
            <a:off x="1432272" y="1533538"/>
            <a:ext cx="3494252" cy="533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圓角矩形 13"/>
          <p:cNvSpPr/>
          <p:nvPr/>
        </p:nvSpPr>
        <p:spPr>
          <a:xfrm>
            <a:off x="277388" y="2150793"/>
            <a:ext cx="961907" cy="98594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tx1"/>
                </a:solidFill>
              </a:rPr>
              <a:t>A</a:t>
            </a:r>
            <a:endParaRPr lang="zh-TW" altLang="en-US" sz="8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3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154510" y="2823292"/>
            <a:ext cx="3973483" cy="3060406"/>
            <a:chOff x="175369" y="2585544"/>
            <a:chExt cx="3973483" cy="3060406"/>
          </a:xfrm>
        </p:grpSpPr>
        <p:grpSp>
          <p:nvGrpSpPr>
            <p:cNvPr id="18" name="群組 17"/>
            <p:cNvGrpSpPr/>
            <p:nvPr/>
          </p:nvGrpSpPr>
          <p:grpSpPr>
            <a:xfrm rot="580018">
              <a:off x="175369" y="2585544"/>
              <a:ext cx="3973483" cy="3060406"/>
              <a:chOff x="175369" y="2585544"/>
              <a:chExt cx="3973483" cy="3060406"/>
            </a:xfrm>
          </p:grpSpPr>
          <p:sp>
            <p:nvSpPr>
              <p:cNvPr id="12" name="橢圓 11"/>
              <p:cNvSpPr/>
              <p:nvPr/>
            </p:nvSpPr>
            <p:spPr>
              <a:xfrm rot="20646495">
                <a:off x="175369" y="2593571"/>
                <a:ext cx="3973483" cy="3052379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97403">
                <a:off x="216904" y="2585544"/>
                <a:ext cx="3890411" cy="305121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" name="文字方塊 1"/>
            <p:cNvSpPr txBox="1"/>
            <p:nvPr/>
          </p:nvSpPr>
          <p:spPr>
            <a:xfrm>
              <a:off x="1658734" y="3201852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effectLst>
                    <a:glow rad="1270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溪河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4068882" y="1296584"/>
            <a:ext cx="3973483" cy="3052379"/>
            <a:chOff x="4146519" y="262390"/>
            <a:chExt cx="3973483" cy="3052379"/>
          </a:xfrm>
        </p:grpSpPr>
        <p:grpSp>
          <p:nvGrpSpPr>
            <p:cNvPr id="19" name="群組 18"/>
            <p:cNvGrpSpPr/>
            <p:nvPr/>
          </p:nvGrpSpPr>
          <p:grpSpPr>
            <a:xfrm>
              <a:off x="4146519" y="262390"/>
              <a:ext cx="3973483" cy="3052379"/>
              <a:chOff x="4146519" y="262390"/>
              <a:chExt cx="3973483" cy="3052379"/>
            </a:xfrm>
          </p:grpSpPr>
          <p:sp>
            <p:nvSpPr>
              <p:cNvPr id="14" name="橢圓 13"/>
              <p:cNvSpPr/>
              <p:nvPr/>
            </p:nvSpPr>
            <p:spPr>
              <a:xfrm>
                <a:off x="4146519" y="262390"/>
                <a:ext cx="3973483" cy="3052379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5" name="圖片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8189" y="393587"/>
                <a:ext cx="3941813" cy="278998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2" name="文字方塊 21"/>
            <p:cNvSpPr txBox="1"/>
            <p:nvPr/>
          </p:nvSpPr>
          <p:spPr>
            <a:xfrm>
              <a:off x="5492217" y="811468"/>
              <a:ext cx="14157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effectLst>
                    <a:glow rad="1270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游泳池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8087496" y="2831261"/>
            <a:ext cx="3973483" cy="3052379"/>
            <a:chOff x="7907023" y="2555215"/>
            <a:chExt cx="3973483" cy="3052379"/>
          </a:xfrm>
        </p:grpSpPr>
        <p:grpSp>
          <p:nvGrpSpPr>
            <p:cNvPr id="20" name="群組 19"/>
            <p:cNvGrpSpPr/>
            <p:nvPr/>
          </p:nvGrpSpPr>
          <p:grpSpPr>
            <a:xfrm rot="20897769">
              <a:off x="7907023" y="2555215"/>
              <a:ext cx="3973483" cy="3052379"/>
              <a:chOff x="7907023" y="2555215"/>
              <a:chExt cx="3973483" cy="3052379"/>
            </a:xfrm>
          </p:grpSpPr>
          <p:sp>
            <p:nvSpPr>
              <p:cNvPr id="16" name="橢圓 15"/>
              <p:cNvSpPr/>
              <p:nvPr/>
            </p:nvSpPr>
            <p:spPr>
              <a:xfrm rot="866654">
                <a:off x="7907023" y="2555215"/>
                <a:ext cx="3973483" cy="3052379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1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pic>
            <p:nvPicPr>
              <p:cNvPr id="17" name="圖片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6638">
                <a:off x="7981037" y="2664770"/>
                <a:ext cx="3825452" cy="283326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23" name="文字方塊 22"/>
            <p:cNvSpPr txBox="1"/>
            <p:nvPr/>
          </p:nvSpPr>
          <p:spPr>
            <a:xfrm>
              <a:off x="9227061" y="3534928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b="1" dirty="0">
                  <a:effectLst>
                    <a:glow rad="127000">
                      <a:schemeClr val="bg1"/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海邊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F0037C3A-D046-EC6F-185A-8E876860B548}"/>
              </a:ext>
            </a:extLst>
          </p:cNvPr>
          <p:cNvSpPr txBox="1"/>
          <p:nvPr/>
        </p:nvSpPr>
        <p:spPr>
          <a:xfrm>
            <a:off x="2952367" y="287522"/>
            <a:ext cx="6340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你曾經到這些地方戲水嗎？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"/>
          <a:stretch/>
        </p:blipFill>
        <p:spPr>
          <a:xfrm>
            <a:off x="5103670" y="4243631"/>
            <a:ext cx="1984660" cy="261436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40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/>
          <p:cNvGrpSpPr/>
          <p:nvPr/>
        </p:nvGrpSpPr>
        <p:grpSpPr>
          <a:xfrm>
            <a:off x="4868023" y="258725"/>
            <a:ext cx="4754154" cy="1249680"/>
            <a:chOff x="4556760" y="3169920"/>
            <a:chExt cx="2926080" cy="1249680"/>
          </a:xfrm>
        </p:grpSpPr>
        <p:sp>
          <p:nvSpPr>
            <p:cNvPr id="19" name="圓角矩形 18"/>
            <p:cNvSpPr/>
            <p:nvPr/>
          </p:nvSpPr>
          <p:spPr>
            <a:xfrm>
              <a:off x="4556760" y="3169920"/>
              <a:ext cx="2926080" cy="12496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4751428" y="3240762"/>
              <a:ext cx="253674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 </a:t>
              </a:r>
              <a:r>
                <a:rPr lang="zh-TW" altLang="en-US" sz="6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溪邊</a:t>
              </a:r>
            </a:p>
          </p:txBody>
        </p:sp>
      </p:grp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4" t="27755" b="8035"/>
          <a:stretch/>
        </p:blipFill>
        <p:spPr>
          <a:xfrm rot="5400000">
            <a:off x="5088722" y="855987"/>
            <a:ext cx="4312756" cy="6588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橢圓形圖說文字 22"/>
          <p:cNvSpPr/>
          <p:nvPr/>
        </p:nvSpPr>
        <p:spPr>
          <a:xfrm>
            <a:off x="2839201" y="1735896"/>
            <a:ext cx="3303182" cy="1731817"/>
          </a:xfrm>
          <a:prstGeom prst="wedgeEllipseCallout">
            <a:avLst>
              <a:gd name="adj1" fmla="val 35886"/>
              <a:gd name="adj2" fmla="val 55518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有可以踩踏的石頭？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橢圓形圖說文字 23"/>
          <p:cNvSpPr/>
          <p:nvPr/>
        </p:nvSpPr>
        <p:spPr>
          <a:xfrm>
            <a:off x="8871981" y="4693178"/>
            <a:ext cx="2982218" cy="1731817"/>
          </a:xfrm>
          <a:prstGeom prst="wedgeEllipseCallout">
            <a:avLst>
              <a:gd name="adj1" fmla="val -48717"/>
              <a:gd name="adj2" fmla="val -47150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溪水清澈見底？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F02BA49A-3E3B-968C-2724-A9F87691A5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47"/>
          <a:stretch/>
        </p:blipFill>
        <p:spPr>
          <a:xfrm flipH="1">
            <a:off x="817357" y="2296381"/>
            <a:ext cx="1670891" cy="456161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03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xmlns="" id="{3052E51A-6977-30BC-FD16-63AB9C3B875D}"/>
              </a:ext>
            </a:extLst>
          </p:cNvPr>
          <p:cNvSpPr/>
          <p:nvPr/>
        </p:nvSpPr>
        <p:spPr>
          <a:xfrm>
            <a:off x="2153427" y="2638106"/>
            <a:ext cx="7885145" cy="2609898"/>
          </a:xfrm>
          <a:prstGeom prst="round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xmlns="" id="{BD43F575-F334-037A-0963-17EA13245141}"/>
              </a:ext>
            </a:extLst>
          </p:cNvPr>
          <p:cNvGrpSpPr/>
          <p:nvPr/>
        </p:nvGrpSpPr>
        <p:grpSpPr>
          <a:xfrm>
            <a:off x="2915319" y="3200859"/>
            <a:ext cx="1576919" cy="1062006"/>
            <a:chOff x="3243094" y="5267994"/>
            <a:chExt cx="914400" cy="615820"/>
          </a:xfrm>
        </p:grpSpPr>
        <p:sp>
          <p:nvSpPr>
            <p:cNvPr id="10" name="Google Shape;94;p1">
              <a:hlinkClick r:id="rId4"/>
              <a:extLst>
                <a:ext uri="{FF2B5EF4-FFF2-40B4-BE49-F238E27FC236}">
                  <a16:creationId xmlns:a16="http://schemas.microsoft.com/office/drawing/2014/main" xmlns="" id="{E97536BD-55BC-F13E-A974-F163B1AF91BF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5;p1">
              <a:hlinkClick r:id="rId4"/>
              <a:extLst>
                <a:ext uri="{FF2B5EF4-FFF2-40B4-BE49-F238E27FC236}">
                  <a16:creationId xmlns:a16="http://schemas.microsoft.com/office/drawing/2014/main" xmlns="" id="{CB2E44A1-8680-4B9E-4A17-F9AC2976EC8A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989428" y="3307827"/>
            <a:ext cx="4551953" cy="679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6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水中隱藏的危險</a:t>
            </a:r>
            <a:endParaRPr lang="en-US" altLang="zh-TW" sz="3600" b="1" dirty="0">
              <a:effectLst>
                <a:glow rad="1016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87CBDE73-46F9-2EC9-AD6B-8E99F44EBF62}"/>
              </a:ext>
            </a:extLst>
          </p:cNvPr>
          <p:cNvGrpSpPr/>
          <p:nvPr/>
        </p:nvGrpSpPr>
        <p:grpSpPr>
          <a:xfrm>
            <a:off x="2181181" y="4514876"/>
            <a:ext cx="7835041" cy="710851"/>
            <a:chOff x="2334595" y="4245935"/>
            <a:chExt cx="7835041" cy="710851"/>
          </a:xfrm>
        </p:grpSpPr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xmlns="" id="{9C330D20-4C87-41BF-D2DF-DFA4B3B33D44}"/>
                </a:ext>
              </a:extLst>
            </p:cNvPr>
            <p:cNvSpPr txBox="1"/>
            <p:nvPr/>
          </p:nvSpPr>
          <p:spPr>
            <a:xfrm>
              <a:off x="2619072" y="4556676"/>
              <a:ext cx="7266087" cy="400110"/>
            </a:xfrm>
            <a:prstGeom prst="rect">
              <a:avLst/>
            </a:prstGeom>
            <a:solidFill>
              <a:srgbClr val="F9C944"/>
            </a:solidFill>
            <a:ln w="25400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點選上方播放鈕，至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NHK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臉書專頁播放影片</a:t>
              </a:r>
            </a:p>
          </p:txBody>
        </p:sp>
        <p:sp>
          <p:nvSpPr>
            <p:cNvPr id="15" name="局部圓 17">
              <a:extLst>
                <a:ext uri="{FF2B5EF4-FFF2-40B4-BE49-F238E27FC236}">
                  <a16:creationId xmlns:a16="http://schemas.microsoft.com/office/drawing/2014/main" xmlns="" id="{02E0456C-37EA-E646-1B7B-1DF5254D1918}"/>
                </a:ext>
              </a:extLst>
            </p:cNvPr>
            <p:cNvSpPr/>
            <p:nvPr/>
          </p:nvSpPr>
          <p:spPr>
            <a:xfrm>
              <a:off x="2334595" y="4387832"/>
              <a:ext cx="568954" cy="568954"/>
            </a:xfrm>
            <a:prstGeom prst="pie">
              <a:avLst/>
            </a:prstGeom>
            <a:solidFill>
              <a:srgbClr val="F9C9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局部圓 18">
              <a:extLst>
                <a:ext uri="{FF2B5EF4-FFF2-40B4-BE49-F238E27FC236}">
                  <a16:creationId xmlns:a16="http://schemas.microsoft.com/office/drawing/2014/main" xmlns="" id="{3F784A7A-8722-2B7D-18FA-1870799722FD}"/>
                </a:ext>
              </a:extLst>
            </p:cNvPr>
            <p:cNvSpPr/>
            <p:nvPr/>
          </p:nvSpPr>
          <p:spPr>
            <a:xfrm flipH="1">
              <a:off x="9600682" y="4387832"/>
              <a:ext cx="568954" cy="568954"/>
            </a:xfrm>
            <a:prstGeom prst="pie">
              <a:avLst/>
            </a:prstGeom>
            <a:solidFill>
              <a:srgbClr val="F9C9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xmlns="" id="{FCF0694F-E448-309C-F412-F1D553073FE2}"/>
                </a:ext>
              </a:extLst>
            </p:cNvPr>
            <p:cNvSpPr/>
            <p:nvPr/>
          </p:nvSpPr>
          <p:spPr>
            <a:xfrm>
              <a:off x="2334595" y="4245935"/>
              <a:ext cx="515971" cy="310741"/>
            </a:xfrm>
            <a:prstGeom prst="rect">
              <a:avLst/>
            </a:prstGeom>
            <a:solidFill>
              <a:srgbClr val="FEF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xmlns="" id="{60982E15-FFBB-2397-576A-CF8BE5598393}"/>
                </a:ext>
              </a:extLst>
            </p:cNvPr>
            <p:cNvSpPr/>
            <p:nvPr/>
          </p:nvSpPr>
          <p:spPr>
            <a:xfrm>
              <a:off x="9653566" y="4245935"/>
              <a:ext cx="515971" cy="310741"/>
            </a:xfrm>
            <a:prstGeom prst="rect">
              <a:avLst/>
            </a:prstGeom>
            <a:solidFill>
              <a:srgbClr val="FEF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1642023" y="306501"/>
            <a:ext cx="9101469" cy="12496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看起來淺淺的溪邊，結果卻 </a:t>
            </a:r>
            <a:r>
              <a:rPr lang="en-US" altLang="zh-TW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  <a:endParaRPr lang="zh-TW" altLang="en-US" sz="4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30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38049" y="884523"/>
            <a:ext cx="7152862" cy="46278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462577" y="1462696"/>
            <a:ext cx="5703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從影片中我們可以看到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63426" y="2597499"/>
            <a:ext cx="5703806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從溪河上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看似水深很淺的地方，實際走入卻有高低落差。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3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可能導致戲水者踩空、重心不穩而溺水。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8066081" y="357959"/>
            <a:ext cx="2994402" cy="2209474"/>
          </a:xfrm>
          <a:prstGeom prst="wedgeEllipseCallout">
            <a:avLst>
              <a:gd name="adj1" fmla="val 20765"/>
              <a:gd name="adj2" fmla="val 58524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還有其他危險嗎？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D4252FA0-E48C-7FA3-50DB-4CB0798B7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10"/>
          <a:stretch/>
        </p:blipFill>
        <p:spPr>
          <a:xfrm>
            <a:off x="9345478" y="2840475"/>
            <a:ext cx="1988269" cy="4019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01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33807" y="1113575"/>
            <a:ext cx="10899939" cy="44726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11988" y="1857162"/>
            <a:ext cx="785685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溪水下的石頭常有青苔藻類附著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行走時容易滑倒跌傷，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若是剛好在水深比較深的地方跌倒，</a:t>
            </a:r>
            <a:endParaRPr lang="en-US" altLang="zh-TW" sz="3200" b="1" noProof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加上流動的水流，易將人帶離原本落水處，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後果不堪設想！</a:t>
            </a:r>
            <a:endParaRPr kumimoji="0" lang="zh-TW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52D47ECD-9725-6716-75B5-BF3492F97E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10"/>
          <a:stretch/>
        </p:blipFill>
        <p:spPr>
          <a:xfrm>
            <a:off x="9345478" y="2840475"/>
            <a:ext cx="1988269" cy="4019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63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2009065" y="338392"/>
            <a:ext cx="5289836" cy="1249680"/>
            <a:chOff x="4556760" y="3169920"/>
            <a:chExt cx="2926080" cy="1249680"/>
          </a:xfrm>
        </p:grpSpPr>
        <p:sp>
          <p:nvSpPr>
            <p:cNvPr id="10" name="圓角矩形 9"/>
            <p:cNvSpPr/>
            <p:nvPr/>
          </p:nvSpPr>
          <p:spPr>
            <a:xfrm>
              <a:off x="4556760" y="3169920"/>
              <a:ext cx="2926080" cy="12496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732736" y="3277969"/>
              <a:ext cx="25367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6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 </a:t>
              </a:r>
              <a:r>
                <a:rPr lang="zh-TW" altLang="en-US" sz="6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瀑布深潭</a:t>
              </a: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5" r="6419"/>
          <a:stretch/>
        </p:blipFill>
        <p:spPr>
          <a:xfrm rot="5400000">
            <a:off x="2412893" y="746334"/>
            <a:ext cx="4482180" cy="6841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橢圓形圖說文字 17"/>
          <p:cNvSpPr/>
          <p:nvPr/>
        </p:nvSpPr>
        <p:spPr>
          <a:xfrm>
            <a:off x="8575641" y="338392"/>
            <a:ext cx="3214587" cy="1731817"/>
          </a:xfrm>
          <a:prstGeom prst="wedgeEllipseCallout">
            <a:avLst>
              <a:gd name="adj1" fmla="val 1942"/>
              <a:gd name="adj2" fmla="val 66485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環境優美，但是</a:t>
            </a: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CF106288-38BD-AC0D-38A9-032B4DE80C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43"/>
          <a:stretch/>
        </p:blipFill>
        <p:spPr>
          <a:xfrm>
            <a:off x="9048070" y="2482665"/>
            <a:ext cx="2393962" cy="437533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5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4502198" y="325629"/>
            <a:ext cx="6469038" cy="6196083"/>
          </a:xfrm>
          <a:prstGeom prst="roundRect">
            <a:avLst>
              <a:gd name="adj" fmla="val 10500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文字方塊 8"/>
          <p:cNvSpPr txBox="1"/>
          <p:nvPr/>
        </p:nvSpPr>
        <p:spPr>
          <a:xfrm>
            <a:off x="6105498" y="705985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深潭的危險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859496" y="1689620"/>
            <a:ext cx="57544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深潭在台灣的溪流環境中相當常見，優美的景色加上四周的崎嶇岩壁，經常會吸引遊客在此跳水玩樂。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深潭看似平靜的水面下，不僅有著許多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暗流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，並且以肉眼很難判定確實的深度，若是與自己預判的深度度有落差，下水後就很容易發生意外。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350729" y="152726"/>
            <a:ext cx="3972820" cy="2209474"/>
          </a:xfrm>
          <a:prstGeom prst="wedgeEllipseCallout">
            <a:avLst>
              <a:gd name="adj1" fmla="val -18059"/>
              <a:gd name="adj2" fmla="val 58204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深潭中的暗流？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ECDE8861-A878-B0AF-B097-0225E0E92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43"/>
          <a:stretch/>
        </p:blipFill>
        <p:spPr>
          <a:xfrm>
            <a:off x="600259" y="2887579"/>
            <a:ext cx="2172414" cy="39704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l="-5000" t="-69000" r="-6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717933" y="344992"/>
            <a:ext cx="6404761" cy="6109153"/>
          </a:xfrm>
          <a:prstGeom prst="roundRect">
            <a:avLst>
              <a:gd name="adj" fmla="val 10500"/>
            </a:avLst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763523" y="620171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翻滾流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01964" y="1451168"/>
            <a:ext cx="61004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溪流經過瀑布，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因地形的瞬間落差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，會在瀑布的下方形成翻滾現象。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若人不小心進入翻滾流，會卡住、翻滾並且難以脫離。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630" y="2824919"/>
            <a:ext cx="3633109" cy="341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856866" y="2687431"/>
            <a:ext cx="8520281" cy="150610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94651" y="3086539"/>
            <a:ext cx="8007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還有哪些因素會影響戲水安全呢？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B2103DDD-9A08-6573-58CA-1F4AF6264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09"/>
          <a:stretch/>
        </p:blipFill>
        <p:spPr>
          <a:xfrm>
            <a:off x="9605747" y="1291539"/>
            <a:ext cx="2393962" cy="556646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08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4226924" y="329593"/>
            <a:ext cx="3738154" cy="1249680"/>
            <a:chOff x="4556760" y="3169920"/>
            <a:chExt cx="2926080" cy="1249680"/>
          </a:xfrm>
        </p:grpSpPr>
        <p:sp>
          <p:nvSpPr>
            <p:cNvPr id="10" name="圓角矩形 9"/>
            <p:cNvSpPr/>
            <p:nvPr/>
          </p:nvSpPr>
          <p:spPr>
            <a:xfrm>
              <a:off x="4556760" y="3169920"/>
              <a:ext cx="2926080" cy="124968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4732736" y="3277969"/>
              <a:ext cx="25367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溪水暴漲</a:t>
              </a:r>
            </a:p>
          </p:txBody>
        </p:sp>
      </p:grpSp>
      <p:sp>
        <p:nvSpPr>
          <p:cNvPr id="13" name="矩形: 圓角 4">
            <a:extLst>
              <a:ext uri="{FF2B5EF4-FFF2-40B4-BE49-F238E27FC236}">
                <a16:creationId xmlns:a16="http://schemas.microsoft.com/office/drawing/2014/main" xmlns="" id="{3052E51A-6977-30BC-FD16-63AB9C3B875D}"/>
              </a:ext>
            </a:extLst>
          </p:cNvPr>
          <p:cNvSpPr/>
          <p:nvPr/>
        </p:nvSpPr>
        <p:spPr>
          <a:xfrm>
            <a:off x="2153427" y="2638106"/>
            <a:ext cx="7885145" cy="2609898"/>
          </a:xfrm>
          <a:prstGeom prst="roundRect">
            <a:avLst/>
          </a:prstGeom>
          <a:solidFill>
            <a:srgbClr val="FEF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BD43F575-F334-037A-0963-17EA13245141}"/>
              </a:ext>
            </a:extLst>
          </p:cNvPr>
          <p:cNvGrpSpPr/>
          <p:nvPr/>
        </p:nvGrpSpPr>
        <p:grpSpPr>
          <a:xfrm>
            <a:off x="2915319" y="3200859"/>
            <a:ext cx="1576919" cy="1062006"/>
            <a:chOff x="3243094" y="5267994"/>
            <a:chExt cx="914400" cy="615820"/>
          </a:xfrm>
        </p:grpSpPr>
        <p:sp>
          <p:nvSpPr>
            <p:cNvPr id="15" name="Google Shape;94;p1">
              <a:hlinkClick r:id="rId4"/>
              <a:extLst>
                <a:ext uri="{FF2B5EF4-FFF2-40B4-BE49-F238E27FC236}">
                  <a16:creationId xmlns:a16="http://schemas.microsoft.com/office/drawing/2014/main" xmlns="" id="{E97536BD-55BC-F13E-A974-F163B1AF91BF}"/>
                </a:ext>
              </a:extLst>
            </p:cNvPr>
            <p:cNvSpPr/>
            <p:nvPr/>
          </p:nvSpPr>
          <p:spPr>
            <a:xfrm>
              <a:off x="3243094" y="5267994"/>
              <a:ext cx="914400" cy="615820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5;p1">
              <a:hlinkClick r:id="rId4"/>
              <a:extLst>
                <a:ext uri="{FF2B5EF4-FFF2-40B4-BE49-F238E27FC236}">
                  <a16:creationId xmlns:a16="http://schemas.microsoft.com/office/drawing/2014/main" xmlns="" id="{CB2E44A1-8680-4B9E-4A17-F9AC2976EC8A}"/>
                </a:ext>
              </a:extLst>
            </p:cNvPr>
            <p:cNvSpPr/>
            <p:nvPr/>
          </p:nvSpPr>
          <p:spPr>
            <a:xfrm rot="5400000">
              <a:off x="3561200" y="5342638"/>
              <a:ext cx="410547" cy="466531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defRPr/>
              </a:pPr>
              <a:endParaRPr kern="0" dirty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4441735" y="3097776"/>
            <a:ext cx="5290010" cy="1320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zh-TW" altLang="en-US" sz="36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坪林山區大雨</a:t>
            </a:r>
            <a:endParaRPr lang="en-US" altLang="zh-TW" sz="3600" b="1" dirty="0">
              <a:effectLst>
                <a:glow rad="1016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5000"/>
              </a:lnSpc>
            </a:pPr>
            <a:r>
              <a:rPr lang="zh-TW" altLang="en-US" sz="3600" b="1" dirty="0">
                <a:effectLst>
                  <a:glow rad="1016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河水暴漲瞬間</a:t>
            </a:r>
            <a:endParaRPr lang="en-US" altLang="zh-TW" sz="3600" b="1" dirty="0">
              <a:effectLst>
                <a:glow rad="1016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xmlns="" id="{87CBDE73-46F9-2EC9-AD6B-8E99F44EBF62}"/>
              </a:ext>
            </a:extLst>
          </p:cNvPr>
          <p:cNvGrpSpPr/>
          <p:nvPr/>
        </p:nvGrpSpPr>
        <p:grpSpPr>
          <a:xfrm>
            <a:off x="2181181" y="4514876"/>
            <a:ext cx="7835041" cy="710851"/>
            <a:chOff x="2334595" y="4245935"/>
            <a:chExt cx="7835041" cy="710851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xmlns="" id="{9C330D20-4C87-41BF-D2DF-DFA4B3B33D44}"/>
                </a:ext>
              </a:extLst>
            </p:cNvPr>
            <p:cNvSpPr txBox="1"/>
            <p:nvPr/>
          </p:nvSpPr>
          <p:spPr>
            <a:xfrm>
              <a:off x="2619072" y="4556676"/>
              <a:ext cx="7266087" cy="400110"/>
            </a:xfrm>
            <a:prstGeom prst="rect">
              <a:avLst/>
            </a:prstGeom>
            <a:solidFill>
              <a:srgbClr val="F9C944"/>
            </a:solidFill>
            <a:ln w="25400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點選上方播放鈕播放影片</a:t>
              </a:r>
            </a:p>
          </p:txBody>
        </p:sp>
        <p:sp>
          <p:nvSpPr>
            <p:cNvPr id="20" name="局部圓 17">
              <a:extLst>
                <a:ext uri="{FF2B5EF4-FFF2-40B4-BE49-F238E27FC236}">
                  <a16:creationId xmlns:a16="http://schemas.microsoft.com/office/drawing/2014/main" xmlns="" id="{02E0456C-37EA-E646-1B7B-1DF5254D1918}"/>
                </a:ext>
              </a:extLst>
            </p:cNvPr>
            <p:cNvSpPr/>
            <p:nvPr/>
          </p:nvSpPr>
          <p:spPr>
            <a:xfrm>
              <a:off x="2334595" y="4387832"/>
              <a:ext cx="568954" cy="568954"/>
            </a:xfrm>
            <a:prstGeom prst="pie">
              <a:avLst/>
            </a:prstGeom>
            <a:solidFill>
              <a:srgbClr val="F9C9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局部圓 18">
              <a:extLst>
                <a:ext uri="{FF2B5EF4-FFF2-40B4-BE49-F238E27FC236}">
                  <a16:creationId xmlns:a16="http://schemas.microsoft.com/office/drawing/2014/main" xmlns="" id="{3F784A7A-8722-2B7D-18FA-1870799722FD}"/>
                </a:ext>
              </a:extLst>
            </p:cNvPr>
            <p:cNvSpPr/>
            <p:nvPr/>
          </p:nvSpPr>
          <p:spPr>
            <a:xfrm flipH="1">
              <a:off x="9600682" y="4387832"/>
              <a:ext cx="568954" cy="568954"/>
            </a:xfrm>
            <a:prstGeom prst="pie">
              <a:avLst/>
            </a:prstGeom>
            <a:solidFill>
              <a:srgbClr val="F9C9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xmlns="" id="{FCF0694F-E448-309C-F412-F1D553073FE2}"/>
                </a:ext>
              </a:extLst>
            </p:cNvPr>
            <p:cNvSpPr/>
            <p:nvPr/>
          </p:nvSpPr>
          <p:spPr>
            <a:xfrm>
              <a:off x="2334595" y="4245935"/>
              <a:ext cx="515971" cy="310741"/>
            </a:xfrm>
            <a:prstGeom prst="rect">
              <a:avLst/>
            </a:prstGeom>
            <a:solidFill>
              <a:srgbClr val="FEF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xmlns="" id="{60982E15-FFBB-2397-576A-CF8BE5598393}"/>
                </a:ext>
              </a:extLst>
            </p:cNvPr>
            <p:cNvSpPr/>
            <p:nvPr/>
          </p:nvSpPr>
          <p:spPr>
            <a:xfrm>
              <a:off x="9653566" y="4245935"/>
              <a:ext cx="515971" cy="310741"/>
            </a:xfrm>
            <a:prstGeom prst="rect">
              <a:avLst/>
            </a:prstGeom>
            <a:solidFill>
              <a:srgbClr val="FEF5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xmlns="" id="{2FEE7DB2-3AAE-F83A-C9D5-B8FA6D4D4955}"/>
              </a:ext>
            </a:extLst>
          </p:cNvPr>
          <p:cNvSpPr txBox="1"/>
          <p:nvPr/>
        </p:nvSpPr>
        <p:spPr>
          <a:xfrm>
            <a:off x="8762160" y="6341543"/>
            <a:ext cx="3085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影片來源：</a:t>
            </a: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三立新聞網</a:t>
            </a:r>
            <a:r>
              <a:rPr lang="en-US" altLang="zh-TW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SETN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23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38050" y="377289"/>
            <a:ext cx="10310113" cy="595884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861312" y="1002637"/>
            <a:ext cx="5319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影片中我們可以看到 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‧‧‧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32014" y="2162292"/>
            <a:ext cx="8577680" cy="295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原本平靜的河面，因上游下雨而導致溪水快速暴漲。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溪水中夾著小石礫、泥沙導致河面相當混濁。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溪水流速非常快，若是受困中心則難以逃脫。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61DB6093-C1CA-E05B-10CC-2438C489B5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348"/>
          <a:stretch/>
        </p:blipFill>
        <p:spPr>
          <a:xfrm>
            <a:off x="9809694" y="1321089"/>
            <a:ext cx="1934029" cy="55369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0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712381" y="303834"/>
            <a:ext cx="11071265" cy="61327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87049" y="563759"/>
            <a:ext cx="79324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圖表中，你發現了什麼資訊？</a:t>
            </a:r>
            <a:endParaRPr lang="en-US" altLang="zh-TW" sz="40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211CB207-5A05-ECEA-CB7A-3E9B8C22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965" y="1791249"/>
            <a:ext cx="7889506" cy="4422816"/>
          </a:xfrm>
          <a:prstGeom prst="rect">
            <a:avLst/>
          </a:prstGeom>
        </p:spPr>
      </p:pic>
      <p:sp>
        <p:nvSpPr>
          <p:cNvPr id="13" name="甜甜圈 12"/>
          <p:cNvSpPr/>
          <p:nvPr/>
        </p:nvSpPr>
        <p:spPr>
          <a:xfrm>
            <a:off x="3893043" y="2357738"/>
            <a:ext cx="522515" cy="522515"/>
          </a:xfrm>
          <a:prstGeom prst="donut">
            <a:avLst>
              <a:gd name="adj" fmla="val 924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21906" y="2145438"/>
            <a:ext cx="4922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在因水域事故死亡的案件中</a:t>
            </a:r>
            <a:endParaRPr lang="en-US" altLang="zh-TW" sz="2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10-14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歲的兒童及少年就占了</a:t>
            </a:r>
            <a:r>
              <a:rPr lang="en-US" altLang="zh-TW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25%</a:t>
            </a:r>
            <a:r>
              <a:rPr lang="zh-TW" altLang="en-US" sz="2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88367" y="1248101"/>
            <a:ext cx="541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民國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105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-108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年的事故死亡統計資料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981542" y="153157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死亡人數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878950" y="5418763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當事人年齡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xmlns="" id="{80B4D80C-F930-5998-3DDF-A261BBBF42E8}"/>
              </a:ext>
            </a:extLst>
          </p:cNvPr>
          <p:cNvSpPr txBox="1"/>
          <p:nvPr/>
        </p:nvSpPr>
        <p:spPr>
          <a:xfrm>
            <a:off x="10194932" y="2439878"/>
            <a:ext cx="430887" cy="2626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水域事故占所有事故百分比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651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4662287" y="579900"/>
            <a:ext cx="7152862" cy="543575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5948854" y="949727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溪水暴漲</a:t>
            </a:r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提前知</a:t>
            </a: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5003810" y="2088994"/>
            <a:ext cx="6588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  <a:buFont typeface="+mj-lt"/>
              <a:buAutoNum type="arabicPeriod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隨時注意附近地區或是上游天氣狀況，山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間常因為午後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雷陣雨，造成溪水暴漲。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03810" y="3968891"/>
            <a:ext cx="6588810" cy="1597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ts val="4000"/>
              </a:lnSpc>
              <a:buFont typeface="+mj-lt"/>
              <a:buAutoNum type="arabicPeriod" startAt="2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注意溪水流速有無增快，如果發現齊頭水、水面逐漸出現許多砂石、樹枝等，則應迅速離開現場。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755892" y="148662"/>
            <a:ext cx="3837276" cy="2156809"/>
          </a:xfrm>
          <a:prstGeom prst="wedgeEllipseCallout">
            <a:avLst>
              <a:gd name="adj1" fmla="val -11538"/>
              <a:gd name="adj2" fmla="val 57930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我們要怎麼知道，溪水即將暴漲呢？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9D64CFD8-4230-BC87-BEBE-40CB1054AB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43"/>
          <a:stretch/>
        </p:blipFill>
        <p:spPr>
          <a:xfrm>
            <a:off x="599380" y="2887579"/>
            <a:ext cx="2172414" cy="39704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02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1549705" y="2255561"/>
            <a:ext cx="7201201" cy="1841384"/>
            <a:chOff x="3671522" y="5462654"/>
            <a:chExt cx="6162261" cy="888312"/>
          </a:xfrm>
        </p:grpSpPr>
        <p:sp>
          <p:nvSpPr>
            <p:cNvPr id="12" name="圓角矩形 11"/>
            <p:cNvSpPr/>
            <p:nvPr/>
          </p:nvSpPr>
          <p:spPr>
            <a:xfrm>
              <a:off x="3671522" y="5462654"/>
              <a:ext cx="6162261" cy="88831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259391" y="5587587"/>
              <a:ext cx="4986522" cy="638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當我們在溪河邊遊玩時，</a:t>
              </a:r>
              <a:endPara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需要注意的是 </a:t>
              </a:r>
              <a:r>
                <a:rPr lang="en-US" altLang="zh-TW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‧‧‧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5741712A-535B-ED12-27F1-95904CB23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348"/>
          <a:stretch/>
        </p:blipFill>
        <p:spPr>
          <a:xfrm>
            <a:off x="9292336" y="573279"/>
            <a:ext cx="2197822" cy="62921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5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橢圓 8"/>
          <p:cNvSpPr/>
          <p:nvPr/>
        </p:nvSpPr>
        <p:spPr>
          <a:xfrm rot="15861">
            <a:off x="8056706" y="187180"/>
            <a:ext cx="3738344" cy="259448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踏入溪水前，先評估深度，了解水流速度，不要直接踏入！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橢圓 13"/>
          <p:cNvSpPr/>
          <p:nvPr/>
        </p:nvSpPr>
        <p:spPr>
          <a:xfrm rot="15861">
            <a:off x="3144968" y="1733563"/>
            <a:ext cx="5422931" cy="259448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注意周遭環境，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避免踩到石縫被絆倒、割傷，或是青苔而滑倒！</a:t>
            </a:r>
          </a:p>
        </p:txBody>
      </p:sp>
      <p:sp>
        <p:nvSpPr>
          <p:cNvPr id="15" name="橢圓 14"/>
          <p:cNvSpPr/>
          <p:nvPr/>
        </p:nvSpPr>
        <p:spPr>
          <a:xfrm rot="15861">
            <a:off x="7408960" y="3999248"/>
            <a:ext cx="3738344" cy="259448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注意溪河變化，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並透過網路，</a:t>
            </a:r>
            <a:endParaRPr lang="en-US" altLang="zh-TW" sz="28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隨時關注氣象！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6F0F5E68-27C7-1CD7-DBC2-DD64E329D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90"/>
          <a:stretch/>
        </p:blipFill>
        <p:spPr>
          <a:xfrm flipH="1">
            <a:off x="734828" y="377516"/>
            <a:ext cx="2029392" cy="64804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7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606870" y="817167"/>
            <a:ext cx="942758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8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防溺</a:t>
            </a:r>
            <a:r>
              <a:rPr lang="en-US" altLang="zh-TW" sz="8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88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glow rad="127000">
                    <a:schemeClr val="accent4">
                      <a:satMod val="175000"/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招報你知！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904DBE0-4744-CC7F-8167-CE81331A61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87"/>
          <a:stretch/>
        </p:blipFill>
        <p:spPr>
          <a:xfrm>
            <a:off x="1137772" y="2667829"/>
            <a:ext cx="2542252" cy="419017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469B0A8D-8068-9A7B-0175-36E7DA28A9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45"/>
          <a:stretch/>
        </p:blipFill>
        <p:spPr>
          <a:xfrm>
            <a:off x="8725502" y="2602756"/>
            <a:ext cx="2158171" cy="42552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AD5195DD-446A-0446-D150-501BFACDA4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33" b="18745"/>
          <a:stretch/>
        </p:blipFill>
        <p:spPr>
          <a:xfrm>
            <a:off x="4291836" y="2602756"/>
            <a:ext cx="1684096" cy="42552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940DD2E8-72E9-AF65-7D59-CD50350951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926" b="12854"/>
          <a:stretch/>
        </p:blipFill>
        <p:spPr>
          <a:xfrm>
            <a:off x="6701564" y="2623615"/>
            <a:ext cx="1381215" cy="42343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33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62" b="90074" l="8809" r="72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0604" r="31404" b="9362"/>
          <a:stretch/>
        </p:blipFill>
        <p:spPr>
          <a:xfrm>
            <a:off x="744384" y="1975337"/>
            <a:ext cx="6285524" cy="4677257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>
          <a:xfrm>
            <a:off x="7155169" y="3206663"/>
            <a:ext cx="4807188" cy="2404998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先查看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氣象報告，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/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天氣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佳就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不要戲水！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744384" y="463462"/>
            <a:ext cx="8628216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第一招 ▶ 出發前：注意氣象報告</a:t>
            </a:r>
          </a:p>
        </p:txBody>
      </p:sp>
    </p:spTree>
    <p:extLst>
      <p:ext uri="{BB962C8B-B14F-4D97-AF65-F5344CB8AC3E}">
        <p14:creationId xmlns:p14="http://schemas.microsoft.com/office/powerpoint/2010/main" val="32893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47"/>
          <a:stretch/>
        </p:blipFill>
        <p:spPr>
          <a:xfrm>
            <a:off x="3757808" y="1390389"/>
            <a:ext cx="955270" cy="1944531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 t="46143" r="28053" b="8480"/>
          <a:stretch/>
        </p:blipFill>
        <p:spPr>
          <a:xfrm>
            <a:off x="9391734" y="3952689"/>
            <a:ext cx="1213039" cy="12864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56" b="64632" l="23615" r="34657">
                        <a14:backgroundMark x1="25765" y1="41544" x2="25848" y2="42426"/>
                        <a14:backgroundMark x1="29859" y1="41324" x2="29694" y2="42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0" t="24238" r="67890" b="32942"/>
          <a:stretch/>
        </p:blipFill>
        <p:spPr>
          <a:xfrm>
            <a:off x="2071266" y="1606188"/>
            <a:ext cx="1686542" cy="4234079"/>
          </a:xfrm>
          <a:prstGeom prst="rect">
            <a:avLst/>
          </a:prstGeom>
        </p:spPr>
      </p:pic>
      <p:sp>
        <p:nvSpPr>
          <p:cNvPr id="10" name="圓角矩形 9"/>
          <p:cNvSpPr/>
          <p:nvPr/>
        </p:nvSpPr>
        <p:spPr>
          <a:xfrm>
            <a:off x="5180719" y="2561304"/>
            <a:ext cx="5579139" cy="1925777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戲水地點應合法，</a:t>
            </a:r>
          </a:p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設有救生設備及救生人員！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744383" y="463462"/>
            <a:ext cx="10192321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第二招 ▶ 出發前：選擇合法的戲水地點</a:t>
            </a:r>
          </a:p>
        </p:txBody>
      </p:sp>
    </p:spTree>
    <p:extLst>
      <p:ext uri="{BB962C8B-B14F-4D97-AF65-F5344CB8AC3E}">
        <p14:creationId xmlns:p14="http://schemas.microsoft.com/office/powerpoint/2010/main" val="27757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912" l="2275" r="28040">
                        <a14:foregroundMark x1="19148" y1="54265" x2="19148" y2="54265"/>
                        <a14:foregroundMark x1="18156" y1="75000" x2="18156" y2="75000"/>
                        <a14:foregroundMark x1="18900" y1="45221" x2="18900" y2="45221"/>
                        <a14:foregroundMark x1="21299" y1="44926" x2="21299" y2="44926"/>
                        <a14:foregroundMark x1="21712" y1="71985" x2="21712" y2="71985"/>
                        <a14:foregroundMark x1="22994" y1="83309" x2="21009" y2="66618"/>
                        <a14:foregroundMark x1="22291" y1="82059" x2="23284" y2="82794"/>
                        <a14:foregroundMark x1="19727" y1="86838" x2="17742" y2="82794"/>
                        <a14:foregroundMark x1="16336" y1="45221" x2="14185" y2="60882"/>
                        <a14:foregroundMark x1="22581" y1="44706" x2="23987" y2="59853"/>
                        <a14:foregroundMark x1="17618" y1="43676" x2="18445" y2="46691"/>
                        <a14:foregroundMark x1="20885" y1="41397" x2="21712" y2="46985"/>
                        <a14:foregroundMark x1="17328" y1="66912" x2="17452" y2="80809"/>
                        <a14:foregroundMark x1="10629" y1="55294" x2="8230" y2="74265"/>
                        <a14:foregroundMark x1="9636" y1="56324" x2="6369" y2="68456"/>
                        <a14:foregroundMark x1="9801" y1="57059" x2="10918" y2="70221"/>
                        <a14:foregroundMark x1="7651" y1="75735" x2="11208" y2="75000"/>
                        <a14:foregroundMark x1="8354" y1="77500" x2="8065" y2="84559"/>
                        <a14:foregroundMark x1="8065" y1="84559" x2="8065" y2="84559"/>
                        <a14:foregroundMark x1="10629" y1="77500" x2="9801" y2="83309"/>
                        <a14:foregroundMark x1="9801" y1="85074" x2="10918" y2="85074"/>
                        <a14:foregroundMark x1="7816" y1="86838" x2="8644" y2="88603"/>
                        <a14:foregroundMark x1="8644" y1="88603" x2="8644" y2="88603"/>
                        <a14:backgroundMark x1="7072" y1="17132" x2="10505" y2="16397"/>
                        <a14:backgroundMark x1="10505" y1="16397" x2="10505" y2="16397"/>
                        <a14:backgroundMark x1="15467" y1="13897" x2="7940" y2="20221"/>
                        <a14:backgroundMark x1="6245" y1="26029" x2="8230" y2="21471"/>
                        <a14:backgroundMark x1="14061" y1="16912" x2="19024" y2="15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" t="14643" r="72313" b="8604"/>
          <a:stretch/>
        </p:blipFill>
        <p:spPr>
          <a:xfrm>
            <a:off x="1057275" y="2271711"/>
            <a:ext cx="2279327" cy="3914775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5180719" y="2561304"/>
            <a:ext cx="5027993" cy="236142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到不熟悉的水域時，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要特別小心謹慎，</a:t>
            </a:r>
          </a:p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隨時注意水域變化！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744383" y="463462"/>
            <a:ext cx="10192321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第三招 ▶ 戲水前：小心不同的水域環境</a:t>
            </a:r>
          </a:p>
        </p:txBody>
      </p:sp>
    </p:spTree>
    <p:extLst>
      <p:ext uri="{BB962C8B-B14F-4D97-AF65-F5344CB8AC3E}">
        <p14:creationId xmlns:p14="http://schemas.microsoft.com/office/powerpoint/2010/main" val="38265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0000" r="-10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318499" y="501040"/>
            <a:ext cx="7754690" cy="17035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0" rtlCol="0" anchor="ctr"/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第四招 ▶ 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戲水前：覺察自己的身體狀況</a:t>
            </a:r>
          </a:p>
          <a:p>
            <a:endParaRPr lang="zh-TW" altLang="en-US" sz="1050" dirty="0">
              <a:solidFill>
                <a:schemeClr val="bg1"/>
              </a:solidFill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500149" y="3062346"/>
            <a:ext cx="5027993" cy="236142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身體狀況不佳或疲累時</a:t>
            </a:r>
          </a:p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不可下水游泳！</a:t>
            </a:r>
          </a:p>
        </p:txBody>
      </p:sp>
    </p:spTree>
    <p:extLst>
      <p:ext uri="{BB962C8B-B14F-4D97-AF65-F5344CB8AC3E}">
        <p14:creationId xmlns:p14="http://schemas.microsoft.com/office/powerpoint/2010/main" val="374895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8" t="4260" r="59117" b="7129"/>
          <a:stretch/>
        </p:blipFill>
        <p:spPr>
          <a:xfrm>
            <a:off x="2352266" y="1427967"/>
            <a:ext cx="2086940" cy="3495367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744384" y="463462"/>
            <a:ext cx="8074763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第五招 ▶ 戲水前：要確實暖身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017930" y="2366943"/>
            <a:ext cx="6363943" cy="236142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下水前確實暖身，</a:t>
            </a:r>
          </a:p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避免在水中發生肌肉抽筋反應！</a:t>
            </a:r>
          </a:p>
        </p:txBody>
      </p:sp>
    </p:spTree>
    <p:extLst>
      <p:ext uri="{BB962C8B-B14F-4D97-AF65-F5344CB8AC3E}">
        <p14:creationId xmlns:p14="http://schemas.microsoft.com/office/powerpoint/2010/main" val="42567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744384" y="463462"/>
            <a:ext cx="8736500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第六招 ▶ 戲水時：不要獨自行動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6118964" y="3369502"/>
            <a:ext cx="5523978" cy="207285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隨時注意同伴狀況及位置，</a:t>
            </a:r>
          </a:p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避免獨自行動</a:t>
            </a:r>
          </a:p>
        </p:txBody>
      </p:sp>
    </p:spTree>
    <p:extLst>
      <p:ext uri="{BB962C8B-B14F-4D97-AF65-F5344CB8AC3E}">
        <p14:creationId xmlns:p14="http://schemas.microsoft.com/office/powerpoint/2010/main" val="4042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65232" y="1571624"/>
            <a:ext cx="8413558" cy="2394448"/>
            <a:chOff x="322764" y="981769"/>
            <a:chExt cx="10646749" cy="3607818"/>
          </a:xfrm>
        </p:grpSpPr>
        <p:sp>
          <p:nvSpPr>
            <p:cNvPr id="3" name="圓角矩形 2"/>
            <p:cNvSpPr/>
            <p:nvPr/>
          </p:nvSpPr>
          <p:spPr>
            <a:xfrm>
              <a:off x="322764" y="981769"/>
              <a:ext cx="10646749" cy="360781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solidFill>
                  <a:srgbClr val="FF0000"/>
                </a:solidFill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660936" y="1722951"/>
              <a:ext cx="9970406" cy="1994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你們知道在什麼</a:t>
              </a:r>
              <a:r>
                <a:rPr lang="zh-TW" altLang="en-US" sz="4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月份</a:t>
              </a:r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、什麼</a:t>
              </a:r>
              <a:r>
                <a:rPr lang="zh-TW" altLang="en-US" sz="4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時段</a:t>
              </a:r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</a:t>
              </a:r>
              <a:endPara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什麼</a:t>
              </a:r>
              <a:r>
                <a:rPr lang="zh-TW" altLang="en-US" sz="4000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地點</a:t>
              </a:r>
              <a:r>
                <a:rPr lang="zh-TW" altLang="en-US" sz="4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，最常發生水域事故嗎？</a:t>
              </a: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D4514659-15A9-0F81-358E-61C8AB56D1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5"/>
          <a:stretch/>
        </p:blipFill>
        <p:spPr>
          <a:xfrm>
            <a:off x="8177040" y="767284"/>
            <a:ext cx="3482489" cy="609071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8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4" b="86544" l="3350" r="72953">
                        <a14:backgroundMark x1="31969" y1="43015" x2="31969" y2="43015"/>
                        <a14:backgroundMark x1="35029" y1="43235" x2="35029" y2="43235"/>
                        <a14:backgroundMark x1="29198" y1="23676" x2="29529" y2="25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6845" b="17905"/>
          <a:stretch/>
        </p:blipFill>
        <p:spPr>
          <a:xfrm>
            <a:off x="5053781" y="2212257"/>
            <a:ext cx="7138219" cy="464574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4" b="86544" l="3350" r="72953">
                        <a14:backgroundMark x1="31969" y1="43015" x2="31969" y2="43015"/>
                        <a14:backgroundMark x1="35029" y1="43235" x2="35029" y2="4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" t="40130" r="76225" b="17905"/>
          <a:stretch/>
        </p:blipFill>
        <p:spPr>
          <a:xfrm>
            <a:off x="2143125" y="4483203"/>
            <a:ext cx="3608563" cy="237479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4" b="86544" l="3350" r="72953">
                        <a14:backgroundMark x1="31969" y1="43015" x2="31969" y2="43015"/>
                        <a14:backgroundMark x1="35029" y1="43235" x2="35029" y2="43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" t="40130" r="76225" b="17905"/>
          <a:stretch/>
        </p:blipFill>
        <p:spPr>
          <a:xfrm>
            <a:off x="-200352" y="4483202"/>
            <a:ext cx="3608563" cy="2374797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744385" y="463462"/>
            <a:ext cx="8471804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第七招 ▶ 戲水時：不做危險行為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1603929" y="1919159"/>
            <a:ext cx="5523978" cy="207285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不做跳水等危險動作，</a:t>
            </a:r>
          </a:p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避免危險發生</a:t>
            </a:r>
          </a:p>
        </p:txBody>
      </p:sp>
    </p:spTree>
    <p:extLst>
      <p:ext uri="{BB962C8B-B14F-4D97-AF65-F5344CB8AC3E}">
        <p14:creationId xmlns:p14="http://schemas.microsoft.com/office/powerpoint/2010/main" val="33611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16000" r="-2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744385" y="463462"/>
            <a:ext cx="6959122" cy="152689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marL="174625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第八招 ▶ 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4625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戲水時：不對他人惡作劇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744385" y="2628149"/>
            <a:ext cx="5080218" cy="1267446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35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不在水中嬉鬧、惡作劇</a:t>
            </a:r>
          </a:p>
        </p:txBody>
      </p:sp>
    </p:spTree>
    <p:extLst>
      <p:ext uri="{BB962C8B-B14F-4D97-AF65-F5344CB8AC3E}">
        <p14:creationId xmlns:p14="http://schemas.microsoft.com/office/powerpoint/2010/main" val="288796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1836" r="53929">
                        <a14:foregroundMark x1="25227" y1="64632" x2="33706" y2="70074"/>
                        <a14:foregroundMark x1="24194" y1="66691" x2="25641" y2="68529"/>
                        <a14:foregroundMark x1="41026" y1="71691" x2="46898" y2="70882"/>
                        <a14:foregroundMark x1="49835" y1="58382" x2="49545" y2="67794"/>
                        <a14:foregroundMark x1="31348" y1="35147" x2="31348" y2="39853"/>
                        <a14:foregroundMark x1="43093" y1="33088" x2="43838" y2="40368"/>
                        <a14:foregroundMark x1="27833" y1="60221" x2="32837" y2="71691"/>
                        <a14:foregroundMark x1="51902" y1="64632" x2="51902" y2="64632"/>
                        <a14:foregroundMark x1="50579" y1="62059" x2="50579" y2="62059"/>
                        <a14:foregroundMark x1="51613" y1="71176" x2="52647" y2="6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4497" r="46346" b="24421"/>
          <a:stretch/>
        </p:blipFill>
        <p:spPr>
          <a:xfrm>
            <a:off x="6916995" y="3255200"/>
            <a:ext cx="3724332" cy="3411071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744384" y="463462"/>
            <a:ext cx="9276437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第九招 ▶ 戲水時：不要長時間戲水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1573730" y="2767019"/>
            <a:ext cx="5856832" cy="156807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長時間泡在低溫海水、河水，</a:t>
            </a:r>
          </a:p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容易導致身體失溫</a:t>
            </a:r>
          </a:p>
        </p:txBody>
      </p:sp>
    </p:spTree>
    <p:extLst>
      <p:ext uri="{BB962C8B-B14F-4D97-AF65-F5344CB8AC3E}">
        <p14:creationId xmlns:p14="http://schemas.microsoft.com/office/powerpoint/2010/main" val="184679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t="1000" r="-4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/>
          <p:cNvSpPr/>
          <p:nvPr/>
        </p:nvSpPr>
        <p:spPr>
          <a:xfrm>
            <a:off x="744384" y="463462"/>
            <a:ext cx="10817963" cy="9645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第十招 ▶ 戲水時：緊急狀況保持冷靜放鬆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6300592" y="1809863"/>
            <a:ext cx="5135671" cy="1568070"/>
          </a:xfrm>
          <a:prstGeom prst="roundRect">
            <a:avLst/>
          </a:prstGeom>
          <a:solidFill>
            <a:schemeClr val="bg1">
              <a:alpha val="95000"/>
            </a:schemeClr>
          </a:solidFill>
          <a:ln w="508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事先學習游泳漂浮技巧，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失足落水或嗆水時，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4625"/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要保持冷靜放鬆</a:t>
            </a:r>
          </a:p>
        </p:txBody>
      </p:sp>
    </p:spTree>
    <p:extLst>
      <p:ext uri="{BB962C8B-B14F-4D97-AF65-F5344CB8AC3E}">
        <p14:creationId xmlns:p14="http://schemas.microsoft.com/office/powerpoint/2010/main" val="26978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639146" y="416770"/>
            <a:ext cx="89819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000" b="1" dirty="0">
                <a:ln w="0"/>
                <a:solidFill>
                  <a:srgbClr val="5B9BD5">
                    <a:lumMod val="75000"/>
                  </a:srgbClr>
                </a:solidFill>
                <a:effectLst>
                  <a:glow rad="127000">
                    <a:srgbClr val="FFC000">
                      <a:satMod val="175000"/>
                      <a:alpha val="4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防溺知識大考驗</a:t>
            </a:r>
            <a:r>
              <a:rPr lang="en-US" altLang="zh-TW" sz="6000" b="1" dirty="0">
                <a:ln w="0"/>
                <a:solidFill>
                  <a:srgbClr val="5B9BD5">
                    <a:lumMod val="75000"/>
                  </a:srgbClr>
                </a:solidFill>
                <a:effectLst>
                  <a:glow rad="127000">
                    <a:srgbClr val="FFC000">
                      <a:satMod val="175000"/>
                      <a:alpha val="4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6000" b="1" dirty="0">
                <a:ln w="0"/>
                <a:solidFill>
                  <a:srgbClr val="5B9BD5">
                    <a:lumMod val="75000"/>
                  </a:srgbClr>
                </a:solidFill>
                <a:effectLst>
                  <a:glow rad="127000">
                    <a:srgbClr val="FFC000">
                      <a:satMod val="175000"/>
                      <a:alpha val="40000"/>
                    </a:srgb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挑戰遊戲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21" b="87059" l="29529" r="49876">
                        <a14:backgroundMark x1="32548" y1="46397" x2="32754" y2="41985"/>
                        <a14:backgroundMark x1="39206" y1="45294" x2="39041" y2="41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262" r="49514" b="36129"/>
          <a:stretch/>
        </p:blipFill>
        <p:spPr>
          <a:xfrm flipH="1">
            <a:off x="1182983" y="3581922"/>
            <a:ext cx="2268678" cy="328303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53" b="87500" l="53557" r="71588">
                        <a14:foregroundMark x1="60215" y1="58529" x2="60463" y2="57574"/>
                        <a14:foregroundMark x1="69520" y1="56544" x2="69313" y2="58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30" t="12020" r="27284" b="36915"/>
          <a:stretch/>
        </p:blipFill>
        <p:spPr>
          <a:xfrm>
            <a:off x="3598348" y="3841479"/>
            <a:ext cx="2234953" cy="301652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56" b="86912" l="71423" r="89744">
                        <a14:foregroundMark x1="76468" y1="15147" x2="78784" y2="25000"/>
                        <a14:foregroundMark x1="73449" y1="56176" x2="73697" y2="58162"/>
                        <a14:foregroundMark x1="73449" y1="58750" x2="73780" y2="60074"/>
                        <a14:foregroundMark x1="83747" y1="55735" x2="83002" y2="58750"/>
                        <a14:foregroundMark x1="74276" y1="56397" x2="74773" y2="57574"/>
                        <a14:backgroundMark x1="74897" y1="53824" x2="75103" y2="56985"/>
                        <a14:backgroundMark x1="74400" y1="58676" x2="74318" y2="57721"/>
                        <a14:backgroundMark x1="82672" y1="59706" x2="82630" y2="58529"/>
                        <a14:backgroundMark x1="82589" y1="53676" x2="82630" y2="55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76" t="8036" r="11838" b="36718"/>
          <a:stretch/>
        </p:blipFill>
        <p:spPr>
          <a:xfrm>
            <a:off x="5979988" y="3704535"/>
            <a:ext cx="2159621" cy="315346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71" b="86103" l="9140" r="26799">
                        <a14:backgroundMark x1="21712" y1="57426" x2="21712" y2="57426"/>
                        <a14:backgroundMark x1="21712" y1="57721" x2="21795" y2="5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4" t="9458" r="71630" b="32039"/>
          <a:stretch/>
        </p:blipFill>
        <p:spPr>
          <a:xfrm flipH="1">
            <a:off x="8505394" y="3699420"/>
            <a:ext cx="2167004" cy="315858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/>
          <p:cNvSpPr txBox="1"/>
          <p:nvPr/>
        </p:nvSpPr>
        <p:spPr>
          <a:xfrm>
            <a:off x="1639147" y="1593873"/>
            <a:ext cx="8981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接下來將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進行複習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要挑戰的題目總共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題，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請仔細觀察圖片，並選出正確的答案！</a:t>
            </a:r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6417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6855206" y="2504060"/>
            <a:ext cx="4121754" cy="3703320"/>
            <a:chOff x="5755627" y="2423160"/>
            <a:chExt cx="4121754" cy="3703320"/>
          </a:xfrm>
        </p:grpSpPr>
        <p:sp>
          <p:nvSpPr>
            <p:cNvPr id="11" name="圓角矩形 10"/>
            <p:cNvSpPr/>
            <p:nvPr/>
          </p:nvSpPr>
          <p:spPr>
            <a:xfrm>
              <a:off x="5755627" y="2423160"/>
              <a:ext cx="4121754" cy="37033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364" y="2595972"/>
              <a:ext cx="3764280" cy="33628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圓角矩形 2"/>
          <p:cNvSpPr/>
          <p:nvPr/>
        </p:nvSpPr>
        <p:spPr>
          <a:xfrm>
            <a:off x="1026206" y="560093"/>
            <a:ext cx="9950754" cy="9791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下列哪一個戲水地點比較安全呢？</a:t>
            </a:r>
          </a:p>
        </p:txBody>
      </p:sp>
      <p:sp>
        <p:nvSpPr>
          <p:cNvPr id="6" name="橢圓 5"/>
          <p:cNvSpPr/>
          <p:nvPr/>
        </p:nvSpPr>
        <p:spPr>
          <a:xfrm>
            <a:off x="6583711" y="2030486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B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1026206" y="2504059"/>
            <a:ext cx="4121754" cy="3703320"/>
            <a:chOff x="627667" y="2294666"/>
            <a:chExt cx="4121754" cy="3703320"/>
          </a:xfrm>
        </p:grpSpPr>
        <p:sp>
          <p:nvSpPr>
            <p:cNvPr id="14" name="圓角矩形 13"/>
            <p:cNvSpPr/>
            <p:nvPr/>
          </p:nvSpPr>
          <p:spPr>
            <a:xfrm>
              <a:off x="627667" y="2294666"/>
              <a:ext cx="4121754" cy="370332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19"/>
            <a:stretch/>
          </p:blipFill>
          <p:spPr>
            <a:xfrm rot="5400000">
              <a:off x="1082636" y="2246270"/>
              <a:ext cx="3211815" cy="38001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03"/>
            <a:stretch/>
          </p:blipFill>
          <p:spPr>
            <a:xfrm>
              <a:off x="2320227" y="3505246"/>
              <a:ext cx="479894" cy="1282160"/>
            </a:xfrm>
            <a:prstGeom prst="rect">
              <a:avLst/>
            </a:prstGeom>
          </p:spPr>
        </p:pic>
      </p:grpSp>
      <p:sp>
        <p:nvSpPr>
          <p:cNvPr id="5" name="橢圓 4"/>
          <p:cNvSpPr/>
          <p:nvPr/>
        </p:nvSpPr>
        <p:spPr>
          <a:xfrm>
            <a:off x="822918" y="2030486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A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9" name="甜甜圈 8"/>
          <p:cNvSpPr/>
          <p:nvPr/>
        </p:nvSpPr>
        <p:spPr>
          <a:xfrm>
            <a:off x="604828" y="1810657"/>
            <a:ext cx="1776248" cy="1754276"/>
          </a:xfrm>
          <a:prstGeom prst="donut">
            <a:avLst>
              <a:gd name="adj" fmla="val 61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3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>
          <a:xfrm>
            <a:off x="1457846" y="2247830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A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6" name="橢圓 5"/>
          <p:cNvSpPr/>
          <p:nvPr/>
        </p:nvSpPr>
        <p:spPr>
          <a:xfrm>
            <a:off x="6530108" y="2247830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B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9" name="甜甜圈 8"/>
          <p:cNvSpPr/>
          <p:nvPr/>
        </p:nvSpPr>
        <p:spPr>
          <a:xfrm>
            <a:off x="6312018" y="1960109"/>
            <a:ext cx="1776248" cy="1868213"/>
          </a:xfrm>
          <a:prstGeom prst="donut">
            <a:avLst>
              <a:gd name="adj" fmla="val 61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995348" y="2091480"/>
            <a:ext cx="1829955" cy="4391997"/>
            <a:chOff x="2391601" y="2121032"/>
            <a:chExt cx="1829955" cy="439199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38" b="97655" l="0" r="45244">
                          <a14:backgroundMark x1="771" y1="59701" x2="257" y2="62473"/>
                          <a14:backgroundMark x1="188" y1="62441" x2="188" y2="62441"/>
                          <a14:backgroundMark x1="9040" y1="58059" x2="10734" y2="53834"/>
                          <a14:backgroundMark x1="10734" y1="53834" x2="10734" y2="53834"/>
                          <a14:backgroundMark x1="31073" y1="58216" x2="31073" y2="52582"/>
                          <a14:backgroundMark x1="13559" y1="36620" x2="14689" y2="36620"/>
                          <a14:backgroundMark x1="29190" y1="36776" x2="26177" y2="36933"/>
                          <a14:backgroundMark x1="3578" y1="69484" x2="3202" y2="68388"/>
                          <a14:backgroundMark x1="3202" y1="68388" x2="3202" y2="68388"/>
                          <a14:backgroundMark x1="565" y1="63067" x2="0" y2="63693"/>
                          <a14:backgroundMark x1="37665" y1="70110" x2="38606" y2="68075"/>
                          <a14:backgroundMark x1="38606" y1="68075" x2="38606" y2="680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9" r="56181" b="2319"/>
            <a:stretch/>
          </p:blipFill>
          <p:spPr>
            <a:xfrm>
              <a:off x="2549602" y="2121032"/>
              <a:ext cx="1630810" cy="4188513"/>
            </a:xfrm>
            <a:prstGeom prst="rect">
              <a:avLst/>
            </a:prstGeom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930" b="100000" l="32149" r="96123">
                          <a14:foregroundMark x1="41195" y1="82245" x2="37157" y2="89556"/>
                          <a14:foregroundMark x1="37157" y1="89556" x2="37157" y2="89556"/>
                          <a14:foregroundMark x1="72052" y1="90078" x2="77060" y2="82768"/>
                          <a14:foregroundMark x1="75767" y1="79634" x2="76414" y2="83812"/>
                          <a14:foregroundMark x1="84976" y1="79634" x2="89176" y2="89556"/>
                          <a14:foregroundMark x1="89176" y1="89556" x2="89176" y2="8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2" t="75622" r="40191" b="3340"/>
            <a:stretch/>
          </p:blipFill>
          <p:spPr>
            <a:xfrm>
              <a:off x="2432747" y="5631769"/>
              <a:ext cx="1747665" cy="88126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4308" b="97650" l="5493" r="271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1" t="57507" r="73762" b="3051"/>
            <a:stretch/>
          </p:blipFill>
          <p:spPr>
            <a:xfrm>
              <a:off x="2715099" y="4517470"/>
              <a:ext cx="1237020" cy="1577649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749" b="51175" l="4039" r="61228">
                          <a14:foregroundMark x1="12601" y1="23238" x2="23102" y2="46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74" t="9858" r="38624" b="48807"/>
            <a:stretch/>
          </p:blipFill>
          <p:spPr>
            <a:xfrm>
              <a:off x="2391601" y="3400210"/>
              <a:ext cx="1829955" cy="1591194"/>
            </a:xfrm>
            <a:prstGeom prst="rect">
              <a:avLst/>
            </a:prstGeom>
          </p:spPr>
        </p:pic>
      </p:grpSp>
      <p:grpSp>
        <p:nvGrpSpPr>
          <p:cNvPr id="18" name="群組 17"/>
          <p:cNvGrpSpPr/>
          <p:nvPr/>
        </p:nvGrpSpPr>
        <p:grpSpPr>
          <a:xfrm>
            <a:off x="8429884" y="2154259"/>
            <a:ext cx="1881017" cy="4227476"/>
            <a:chOff x="7599705" y="2082069"/>
            <a:chExt cx="1881017" cy="422747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772" b="98507" l="45501" r="97429">
                          <a14:foregroundMark x1="68123" y1="38166" x2="55784" y2="67164"/>
                          <a14:foregroundMark x1="84576" y1="39446" x2="93830" y2="64819"/>
                          <a14:foregroundMark x1="68895" y1="46482" x2="81748" y2="54797"/>
                          <a14:foregroundMark x1="81234" y1="46695" x2="69409" y2="53945"/>
                          <a14:foregroundMark x1="82262" y1="62687" x2="71722" y2="65672"/>
                          <a14:foregroundMark x1="69666" y1="62900" x2="80206" y2="65672"/>
                          <a14:foregroundMark x1="68638" y1="62473" x2="67609" y2="89765"/>
                          <a14:foregroundMark x1="66324" y1="62260" x2="67609" y2="66738"/>
                          <a14:foregroundMark x1="84576" y1="61620" x2="83290" y2="66738"/>
                          <a14:foregroundMark x1="84369" y1="53678" x2="84181" y2="55869"/>
                          <a14:foregroundMark x1="84181" y1="55869" x2="84181" y2="55869"/>
                          <a14:foregroundMark x1="84746" y1="53365" x2="84934" y2="55556"/>
                          <a14:foregroundMark x1="84746" y1="62598" x2="84746" y2="66510"/>
                          <a14:foregroundMark x1="84746" y1="66510" x2="84746" y2="66510"/>
                          <a14:foregroundMark x1="84746" y1="66510" x2="84746" y2="66510"/>
                          <a14:foregroundMark x1="65537" y1="61189" x2="66478" y2="66197"/>
                          <a14:foregroundMark x1="65348" y1="52426" x2="65913" y2="57121"/>
                          <a14:foregroundMark x1="65913" y1="57121" x2="65913" y2="57121"/>
                          <a14:foregroundMark x1="65913" y1="57121" x2="65913" y2="57121"/>
                          <a14:backgroundMark x1="62468" y1="64392" x2="64267" y2="58635"/>
                          <a14:backgroundMark x1="87661" y1="62260" x2="89717" y2="64392"/>
                          <a14:backgroundMark x1="85861" y1="57783" x2="87147" y2="60554"/>
                          <a14:backgroundMark x1="65553" y1="37100" x2="68895" y2="36674"/>
                          <a14:backgroundMark x1="68927" y1="36776" x2="68927" y2="36776"/>
                          <a14:backgroundMark x1="85311" y1="56495" x2="85687" y2="53052"/>
                          <a14:backgroundMark x1="85687" y1="53052" x2="85687" y2="53052"/>
                          <a14:backgroundMark x1="58004" y1="70110" x2="57815" y2="68232"/>
                          <a14:backgroundMark x1="57815" y1="68232" x2="57815" y2="68232"/>
                          <a14:backgroundMark x1="64218" y1="57433" x2="65160" y2="54304"/>
                          <a14:backgroundMark x1="65160" y1="54304" x2="65160" y2="54304"/>
                          <a14:backgroundMark x1="65160" y1="53991" x2="65348" y2="52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69" t="3586" b="1482"/>
            <a:stretch/>
          </p:blipFill>
          <p:spPr>
            <a:xfrm>
              <a:off x="7599705" y="2082069"/>
              <a:ext cx="1881017" cy="4227476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79" b="94737" l="8150" r="95298">
                          <a14:foregroundMark x1="12853" y1="50526" x2="31348" y2="57895"/>
                          <a14:foregroundMark x1="13480" y1="51579" x2="11285" y2="63158"/>
                          <a14:foregroundMark x1="24765" y1="59474" x2="32288" y2="67368"/>
                          <a14:foregroundMark x1="16928" y1="50000" x2="23511" y2="50000"/>
                          <a14:foregroundMark x1="19436" y1="62105" x2="14420" y2="636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30" t="7963" r="4017" b="6449"/>
            <a:stretch/>
          </p:blipFill>
          <p:spPr>
            <a:xfrm>
              <a:off x="7996213" y="3560065"/>
              <a:ext cx="1137616" cy="1639808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2823" b="95869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 t="67428" r="18824" b="7595"/>
            <a:stretch/>
          </p:blipFill>
          <p:spPr>
            <a:xfrm>
              <a:off x="7961331" y="2450393"/>
              <a:ext cx="1172498" cy="393354"/>
            </a:xfrm>
            <a:prstGeom prst="rect">
              <a:avLst/>
            </a:prstGeom>
          </p:spPr>
        </p:pic>
      </p:grpSp>
      <p:sp>
        <p:nvSpPr>
          <p:cNvPr id="19" name="圓角矩形 18"/>
          <p:cNvSpPr/>
          <p:nvPr/>
        </p:nvSpPr>
        <p:spPr>
          <a:xfrm>
            <a:off x="627667" y="560093"/>
            <a:ext cx="10821122" cy="9791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下列哪一種服裝適合進行戲水活動呢？</a:t>
            </a:r>
          </a:p>
        </p:txBody>
      </p:sp>
    </p:spTree>
    <p:extLst>
      <p:ext uri="{BB962C8B-B14F-4D97-AF65-F5344CB8AC3E}">
        <p14:creationId xmlns:p14="http://schemas.microsoft.com/office/powerpoint/2010/main" val="305112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621309" y="2620371"/>
            <a:ext cx="4121754" cy="39807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18736" y="2620371"/>
            <a:ext cx="4121754" cy="39807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dirty="0">
              <a:solidFill>
                <a:schemeClr val="tx1"/>
              </a:solidFill>
            </a:endParaRPr>
          </a:p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627667" y="2175640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A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00" y="3268866"/>
            <a:ext cx="3640226" cy="306978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橢圓形圖說文字 21"/>
          <p:cNvSpPr/>
          <p:nvPr/>
        </p:nvSpPr>
        <p:spPr>
          <a:xfrm>
            <a:off x="3216525" y="2175639"/>
            <a:ext cx="2541984" cy="1712067"/>
          </a:xfrm>
          <a:prstGeom prst="wedgeEllipseCallout">
            <a:avLst>
              <a:gd name="adj1" fmla="val -41433"/>
              <a:gd name="adj2" fmla="val 50369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看我的深水炸彈！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51" y="3744523"/>
            <a:ext cx="3640226" cy="25941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橢圓 17"/>
          <p:cNvSpPr/>
          <p:nvPr/>
        </p:nvSpPr>
        <p:spPr>
          <a:xfrm>
            <a:off x="6293070" y="2175640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B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21" name="甜甜圈 20"/>
          <p:cNvSpPr/>
          <p:nvPr/>
        </p:nvSpPr>
        <p:spPr>
          <a:xfrm>
            <a:off x="6074980" y="1887919"/>
            <a:ext cx="1776248" cy="1868213"/>
          </a:xfrm>
          <a:prstGeom prst="donut">
            <a:avLst>
              <a:gd name="adj" fmla="val 61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23" name="橢圓形圖說文字 22"/>
          <p:cNvSpPr/>
          <p:nvPr/>
        </p:nvSpPr>
        <p:spPr>
          <a:xfrm>
            <a:off x="8714028" y="2175639"/>
            <a:ext cx="2891835" cy="1712068"/>
          </a:xfrm>
          <a:prstGeom prst="wedgeEllipseCallout">
            <a:avLst>
              <a:gd name="adj1" fmla="val -41433"/>
              <a:gd name="adj2" fmla="val 50369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真是好山好水，先觀察環境吧！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967735" y="380191"/>
            <a:ext cx="7820113" cy="13638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4625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如果跟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家人到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山間秘境遊玩，</a:t>
            </a:r>
          </a:p>
          <a:p>
            <a:pPr marL="174625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下列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40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行為相對安全呢？</a:t>
            </a:r>
          </a:p>
        </p:txBody>
      </p:sp>
    </p:spTree>
    <p:extLst>
      <p:ext uri="{BB962C8B-B14F-4D97-AF65-F5344CB8AC3E}">
        <p14:creationId xmlns:p14="http://schemas.microsoft.com/office/powerpoint/2010/main" val="341205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621309" y="2495111"/>
            <a:ext cx="4121754" cy="39807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18736" y="2495111"/>
            <a:ext cx="4121754" cy="39807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627667" y="2050380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A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293070" y="2050380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B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11" name="橢圓形圖說文字 10"/>
          <p:cNvSpPr/>
          <p:nvPr/>
        </p:nvSpPr>
        <p:spPr>
          <a:xfrm>
            <a:off x="3063393" y="1971969"/>
            <a:ext cx="2541984" cy="2183388"/>
          </a:xfrm>
          <a:prstGeom prst="wedgeEllipseCallout">
            <a:avLst>
              <a:gd name="adj1" fmla="val -41433"/>
              <a:gd name="adj2" fmla="val 50369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爸爸媽媽，我們可能要先回家了！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8949012" y="2050380"/>
            <a:ext cx="2541984" cy="2183388"/>
          </a:xfrm>
          <a:prstGeom prst="wedgeEllipseCallout">
            <a:avLst>
              <a:gd name="adj1" fmla="val -41433"/>
              <a:gd name="adj2" fmla="val 50369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應該只是水變髒而已，沒事的！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甜甜圈 15"/>
          <p:cNvSpPr/>
          <p:nvPr/>
        </p:nvSpPr>
        <p:spPr>
          <a:xfrm>
            <a:off x="409577" y="1762659"/>
            <a:ext cx="1776248" cy="1868213"/>
          </a:xfrm>
          <a:prstGeom prst="donut">
            <a:avLst>
              <a:gd name="adj" fmla="val 61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5" b="75691" l="99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84" t="21262" r="-1196" b="24353"/>
          <a:stretch/>
        </p:blipFill>
        <p:spPr>
          <a:xfrm flipH="1">
            <a:off x="6703785" y="4102661"/>
            <a:ext cx="3956801" cy="21574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26" b="8062"/>
          <a:stretch/>
        </p:blipFill>
        <p:spPr>
          <a:xfrm>
            <a:off x="1154342" y="3845256"/>
            <a:ext cx="2137283" cy="2506284"/>
          </a:xfrm>
          <a:prstGeom prst="rect">
            <a:avLst/>
          </a:prstGeom>
        </p:spPr>
      </p:pic>
      <p:sp>
        <p:nvSpPr>
          <p:cNvPr id="22" name="圓角矩形 21"/>
          <p:cNvSpPr/>
          <p:nvPr/>
        </p:nvSpPr>
        <p:spPr>
          <a:xfrm>
            <a:off x="627666" y="560093"/>
            <a:ext cx="11034065" cy="9791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當你在烤肉時發現溪水變混濁，你會怎麼做呢？ </a:t>
            </a:r>
          </a:p>
        </p:txBody>
      </p:sp>
    </p:spTree>
    <p:extLst>
      <p:ext uri="{BB962C8B-B14F-4D97-AF65-F5344CB8AC3E}">
        <p14:creationId xmlns:p14="http://schemas.microsoft.com/office/powerpoint/2010/main" val="42102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矩形 19"/>
          <p:cNvSpPr/>
          <p:nvPr/>
        </p:nvSpPr>
        <p:spPr>
          <a:xfrm>
            <a:off x="6593827" y="2507637"/>
            <a:ext cx="4121754" cy="39807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818736" y="2507637"/>
            <a:ext cx="4121754" cy="39807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598698" y="365965"/>
            <a:ext cx="10006341" cy="1080996"/>
            <a:chOff x="-351380" y="2477225"/>
            <a:chExt cx="45980596" cy="2429533"/>
          </a:xfrm>
        </p:grpSpPr>
        <p:sp>
          <p:nvSpPr>
            <p:cNvPr id="13" name="圓角矩形 12"/>
            <p:cNvSpPr/>
            <p:nvPr/>
          </p:nvSpPr>
          <p:spPr>
            <a:xfrm>
              <a:off x="-351380" y="2477225"/>
              <a:ext cx="45185659" cy="242953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54100" y="2896506"/>
              <a:ext cx="45575116" cy="1729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當你發現有人溺水了，你會怎麼做呢？ </a:t>
              </a:r>
            </a:p>
          </p:txBody>
        </p:sp>
      </p:grpSp>
      <p:sp>
        <p:nvSpPr>
          <p:cNvPr id="17" name="橢圓 16"/>
          <p:cNvSpPr/>
          <p:nvPr/>
        </p:nvSpPr>
        <p:spPr>
          <a:xfrm>
            <a:off x="627667" y="2062906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A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293070" y="2062906"/>
            <a:ext cx="1340068" cy="12927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800" b="1" dirty="0">
                <a:solidFill>
                  <a:schemeClr val="tx1"/>
                </a:solidFill>
              </a:rPr>
              <a:t>B</a:t>
            </a:r>
            <a:endParaRPr lang="zh-TW" altLang="en-US" sz="13800" b="1" dirty="0">
              <a:solidFill>
                <a:schemeClr val="tx1"/>
              </a:solidFill>
            </a:endParaRPr>
          </a:p>
        </p:txBody>
      </p:sp>
      <p:sp>
        <p:nvSpPr>
          <p:cNvPr id="16" name="甜甜圈 15"/>
          <p:cNvSpPr/>
          <p:nvPr/>
        </p:nvSpPr>
        <p:spPr>
          <a:xfrm>
            <a:off x="6046902" y="1775185"/>
            <a:ext cx="1776248" cy="1868213"/>
          </a:xfrm>
          <a:prstGeom prst="donut">
            <a:avLst>
              <a:gd name="adj" fmla="val 61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67" y="4232479"/>
            <a:ext cx="3668717" cy="19793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橢圓形圖說文字 10"/>
          <p:cNvSpPr/>
          <p:nvPr/>
        </p:nvSpPr>
        <p:spPr>
          <a:xfrm>
            <a:off x="3074147" y="1775185"/>
            <a:ext cx="2541984" cy="2183388"/>
          </a:xfrm>
          <a:prstGeom prst="wedgeEllipseCallout">
            <a:avLst>
              <a:gd name="adj1" fmla="val -41433"/>
              <a:gd name="adj2" fmla="val 50369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不管怎樣，救人最要緊！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435" y="3804441"/>
            <a:ext cx="3618609" cy="2437023"/>
          </a:xfrm>
          <a:prstGeom prst="rect">
            <a:avLst/>
          </a:prstGeom>
        </p:spPr>
      </p:pic>
      <p:sp>
        <p:nvSpPr>
          <p:cNvPr id="15" name="橢圓形圖說文字 14"/>
          <p:cNvSpPr/>
          <p:nvPr/>
        </p:nvSpPr>
        <p:spPr>
          <a:xfrm>
            <a:off x="9444589" y="1775185"/>
            <a:ext cx="2541984" cy="2183388"/>
          </a:xfrm>
          <a:prstGeom prst="wedgeEllipseCallout">
            <a:avLst>
              <a:gd name="adj1" fmla="val -41433"/>
              <a:gd name="adj2" fmla="val 50369"/>
            </a:avLst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趕快大聲呼救，找專業的人來幫忙！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8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橢圓形圖說文字 6"/>
          <p:cNvSpPr/>
          <p:nvPr/>
        </p:nvSpPr>
        <p:spPr>
          <a:xfrm>
            <a:off x="8265316" y="290503"/>
            <a:ext cx="2982218" cy="1731817"/>
          </a:xfrm>
          <a:prstGeom prst="wedgeEllipseCallout">
            <a:avLst>
              <a:gd name="adj1" fmla="val 10303"/>
              <a:gd name="adj2" fmla="val 66797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幾月？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8291429" y="294161"/>
            <a:ext cx="2982218" cy="1731817"/>
          </a:xfrm>
          <a:prstGeom prst="wedgeEllipseCallout">
            <a:avLst>
              <a:gd name="adj1" fmla="val 8223"/>
              <a:gd name="adj2" fmla="val 68028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時段？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橢圓形圖說文字 10"/>
          <p:cNvSpPr/>
          <p:nvPr/>
        </p:nvSpPr>
        <p:spPr>
          <a:xfrm>
            <a:off x="8291429" y="294161"/>
            <a:ext cx="3034463" cy="1731817"/>
          </a:xfrm>
          <a:prstGeom prst="wedgeEllipseCallout">
            <a:avLst>
              <a:gd name="adj1" fmla="val 7578"/>
              <a:gd name="adj2" fmla="val 67622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哪裡？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36429" y="883920"/>
            <a:ext cx="7669847" cy="4585205"/>
            <a:chOff x="453976" y="1021080"/>
            <a:chExt cx="6484917" cy="4234685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76" y="1021080"/>
              <a:ext cx="6484917" cy="42346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1070257" y="1663089"/>
              <a:ext cx="2739512" cy="1964031"/>
            </a:xfrm>
            <a:prstGeom prst="rect">
              <a:avLst/>
            </a:prstGeom>
            <a:solidFill>
              <a:srgbClr val="2B3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722564" y="1663089"/>
              <a:ext cx="2630525" cy="1964031"/>
            </a:xfrm>
            <a:prstGeom prst="rect">
              <a:avLst/>
            </a:prstGeom>
            <a:solidFill>
              <a:srgbClr val="2C3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70256" y="3627120"/>
              <a:ext cx="2299250" cy="982015"/>
            </a:xfrm>
            <a:prstGeom prst="rect">
              <a:avLst/>
            </a:prstGeom>
            <a:solidFill>
              <a:srgbClr val="2C3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3722564" y="3444240"/>
              <a:ext cx="2581260" cy="1127909"/>
            </a:xfrm>
            <a:prstGeom prst="rect">
              <a:avLst/>
            </a:prstGeom>
            <a:solidFill>
              <a:srgbClr val="2D2A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858385" y="1343337"/>
            <a:ext cx="68163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學生最常在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發生水域事故意外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lnSpc>
                <a:spcPct val="200000"/>
              </a:lnSpc>
              <a:buFontTx/>
              <a:buAutoNum type="arabicPeriod"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學生最常在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發生水域事故意外</a:t>
            </a:r>
          </a:p>
          <a:p>
            <a:pPr marL="514350" indent="-514350">
              <a:lnSpc>
                <a:spcPct val="200000"/>
              </a:lnSpc>
              <a:buFontTx/>
              <a:buAutoNum type="arabicPeriod"/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學生最常在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發生水域事故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313343" y="1617420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240406" y="248332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下午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376755" y="3298139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海邊、溪河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3CC70719-CF8A-FC4C-33D6-4F96ADE35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0"/>
          <a:stretch/>
        </p:blipFill>
        <p:spPr>
          <a:xfrm>
            <a:off x="7981703" y="2204159"/>
            <a:ext cx="3688207" cy="46538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40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675517" y="480336"/>
            <a:ext cx="7201543" cy="60041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今天學習的都有記清楚了嗎？</a:t>
            </a:r>
            <a:endParaRPr lang="en-US" altLang="zh-TW" sz="32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一、出發前：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了解場地資訊、查看天氣預報、選擇合適服裝，做好行前準備。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二、戲水前：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觀察水域環境、評估自身能力與身體狀況，確實暖身再進入水域。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三、戲水時：</a:t>
            </a:r>
            <a:endParaRPr lang="en-US" altLang="zh-TW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以謹慎心態戲水，不要獨自行動、不做危險行為也不惡作劇，避免長時間戲水，遇到危險狀況保持冷靜、放鬆。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869A65BB-8C0B-ECD1-0C41-DF4799E9E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8"/>
          <a:stretch/>
        </p:blipFill>
        <p:spPr>
          <a:xfrm>
            <a:off x="8537191" y="330532"/>
            <a:ext cx="3410166" cy="652746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78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405195" y="3560024"/>
            <a:ext cx="7351699" cy="15958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</a:t>
            </a:r>
            <a:r>
              <a:rPr lang="zh-TW" altLang="en-US" sz="4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出發前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可以做哪些準備，避免事故發生呢？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405195" y="627702"/>
            <a:ext cx="9114398" cy="252312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月放暑假，下午天氣炎熱，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很多人都喜歡到海邊、溪河玩水消暑，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水域事故也最常在這些時候發生。</a:t>
            </a:r>
            <a:endParaRPr lang="en-US" altLang="zh-TW" sz="4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127F4B5-C66C-FB2E-6AAD-8F46C24D9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75" y="150731"/>
            <a:ext cx="2701996" cy="65565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9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628650" y="552079"/>
            <a:ext cx="7672388" cy="578908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080000" rtlCol="0" anchor="ctr"/>
          <a:lstStyle/>
          <a:p>
            <a:pPr algn="ctr"/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行前準備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5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出發前的資料蒐集</a:t>
            </a:r>
            <a:endParaRPr lang="en-US" altLang="zh-TW" sz="28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443196" y="2913589"/>
            <a:ext cx="6043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查詢與目的地相關的新聞報導或是注意事項，提前掌握水域狀況！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43196" y="4822268"/>
            <a:ext cx="604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出發前查詢當地天氣狀況，做好萬全準備！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EE0FE410-AB39-5963-B305-B41C86C70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354" y="150731"/>
            <a:ext cx="2701996" cy="65565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01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/>
          <p:cNvSpPr/>
          <p:nvPr/>
        </p:nvSpPr>
        <p:spPr>
          <a:xfrm>
            <a:off x="4319877" y="2040486"/>
            <a:ext cx="6879286" cy="22875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行前準備</a:t>
            </a:r>
            <a:r>
              <a:rPr lang="en-US" altLang="zh-TW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en-US" altLang="zh-TW" sz="5400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54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選擇合適的戲水服裝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CFA2E030-5F8E-4F08-58EF-FCCCFDAE23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9"/>
          <a:stretch/>
        </p:blipFill>
        <p:spPr>
          <a:xfrm flipH="1">
            <a:off x="735469" y="437011"/>
            <a:ext cx="3584408" cy="642098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3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5294</TotalTime>
  <Words>2002</Words>
  <Application>Microsoft Office PowerPoint</Application>
  <PresentationFormat>寬螢幕</PresentationFormat>
  <Paragraphs>307</Paragraphs>
  <Slides>60</Slides>
  <Notes>57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67" baseType="lpstr"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SYNNEX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326</cp:revision>
  <dcterms:created xsi:type="dcterms:W3CDTF">2024-04-18T08:12:16Z</dcterms:created>
  <dcterms:modified xsi:type="dcterms:W3CDTF">2024-09-05T08:19:44Z</dcterms:modified>
</cp:coreProperties>
</file>