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366" r:id="rId5"/>
    <p:sldId id="379" r:id="rId6"/>
    <p:sldId id="258" r:id="rId7"/>
    <p:sldId id="391" r:id="rId8"/>
    <p:sldId id="381" r:id="rId9"/>
    <p:sldId id="306" r:id="rId10"/>
    <p:sldId id="356" r:id="rId11"/>
    <p:sldId id="362" r:id="rId12"/>
    <p:sldId id="392" r:id="rId13"/>
    <p:sldId id="386" r:id="rId14"/>
    <p:sldId id="360" r:id="rId15"/>
    <p:sldId id="359" r:id="rId16"/>
    <p:sldId id="361" r:id="rId17"/>
    <p:sldId id="367" r:id="rId18"/>
    <p:sldId id="387" r:id="rId19"/>
    <p:sldId id="266" r:id="rId20"/>
    <p:sldId id="393" r:id="rId21"/>
    <p:sldId id="364" r:id="rId22"/>
    <p:sldId id="388" r:id="rId23"/>
    <p:sldId id="314" r:id="rId24"/>
    <p:sldId id="368" r:id="rId25"/>
    <p:sldId id="389" r:id="rId26"/>
    <p:sldId id="390" r:id="rId27"/>
    <p:sldId id="394" r:id="rId28"/>
    <p:sldId id="395" r:id="rId29"/>
    <p:sldId id="396" r:id="rId30"/>
    <p:sldId id="269" r:id="rId31"/>
    <p:sldId id="344" r:id="rId32"/>
    <p:sldId id="345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378" r:id="rId42"/>
    <p:sldId id="405" r:id="rId43"/>
    <p:sldId id="406" r:id="rId44"/>
    <p:sldId id="407" r:id="rId45"/>
    <p:sldId id="408" r:id="rId46"/>
    <p:sldId id="409" r:id="rId47"/>
    <p:sldId id="410" r:id="rId48"/>
    <p:sldId id="411" r:id="rId4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0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4ff54f0247a045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87"/>
    <a:srgbClr val="F4B183"/>
    <a:srgbClr val="F8C95D"/>
    <a:srgbClr val="CC7C31"/>
    <a:srgbClr val="F2C5B2"/>
    <a:srgbClr val="FAE7E0"/>
    <a:srgbClr val="F3C4B2"/>
    <a:srgbClr val="FEF2E2"/>
    <a:srgbClr val="BD9885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9" autoAdjust="0"/>
    <p:restoredTop sz="80310" autoAdjust="0"/>
  </p:normalViewPr>
  <p:slideViewPr>
    <p:cSldViewPr snapToGrid="0">
      <p:cViewPr varScale="1">
        <p:scale>
          <a:sx n="90" d="100"/>
          <a:sy n="90" d="100"/>
        </p:scale>
        <p:origin x="11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FFB0F-8DB2-4E43-9C59-C776D1A66CAA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5B518-268B-40B2-AF2B-4C0DA83394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5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626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583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95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74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844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742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81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112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17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163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5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770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教師點選播放紐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播放「公園遊具高速旋轉當</a:t>
            </a:r>
            <a:r>
              <a:rPr lang="en-US" altLang="zh-TW" dirty="0"/>
              <a:t>"</a:t>
            </a:r>
            <a:r>
              <a:rPr lang="zh-TW" altLang="en-US" dirty="0"/>
              <a:t>天女散花</a:t>
            </a:r>
            <a:r>
              <a:rPr lang="en-US" altLang="zh-TW" dirty="0"/>
              <a:t>" </a:t>
            </a:r>
            <a:r>
              <a:rPr lang="zh-TW" altLang="en-US" dirty="0"/>
              <a:t>童恐被拋出受傷民眾心驚 」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https://youtu.be/C31ml0ee0NU?si=b9koY8ZFBeZTvw8N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0427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91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0399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792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09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25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295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0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教師點選播放紐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播放「逆轉！國三生跌倒變墜樓亡　真相竟因麻吉一句話出事」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https://youtu.be/0Zh4fK3Kio0?feature=shared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03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72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839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296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523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1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54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08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429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756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882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27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3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9346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>
                <a:solidFill>
                  <a:prstClr val="black"/>
                </a:solidFill>
              </a:rPr>
              <a:pPr/>
              <a:t>40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03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697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328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637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618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1900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235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9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395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5B518-268B-40B2-AF2B-4C0DA833946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17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755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93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5B518-268B-40B2-AF2B-4C0DA833946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8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53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37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6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8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79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49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2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63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6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1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6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5505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43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49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8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88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368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27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80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411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76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7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610F8-D5CD-44C7-89A1-A2E136E14B7D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CF81A-52CE-4AB7-8590-EA300B716F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11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610F8-D5CD-44C7-89A1-A2E136E14B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CF81A-52CE-4AB7-8590-EA300B716F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2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youtu.be/C31ml0ee0NU?si=b9koY8ZFBeZTvw8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youtu.be/0Zh4fK3Kio0?feature=shar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069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2560459" y="1104902"/>
            <a:ext cx="8851427" cy="1200976"/>
          </a:xfrm>
          <a:prstGeom prst="wedgeRoundRectCallout">
            <a:avLst>
              <a:gd name="adj1" fmla="val -24632"/>
              <a:gd name="adj2" fmla="val 31583"/>
              <a:gd name="adj3" fmla="val 16667"/>
            </a:avLst>
          </a:prstGeom>
          <a:noFill/>
          <a:ln w="254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原來教室裡有這麼多要注意的事項！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3153745" y="2988829"/>
            <a:ext cx="8085862" cy="1062073"/>
          </a:xfrm>
          <a:prstGeom prst="wedgeRoundRectCallout">
            <a:avLst>
              <a:gd name="adj1" fmla="val -24632"/>
              <a:gd name="adj2" fmla="val 31583"/>
              <a:gd name="adj3" fmla="val 16667"/>
            </a:avLst>
          </a:prstGeom>
          <a:noFill/>
          <a:ln w="254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那如果是在</a:t>
            </a:r>
            <a:r>
              <a:rPr lang="zh-TW" altLang="en-US" sz="7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教室外面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呢？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E9071FBE-5070-4AF9-B690-2352C0377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8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6">
            <a:extLst>
              <a:ext uri="{FF2B5EF4-FFF2-40B4-BE49-F238E27FC236}">
                <a16:creationId xmlns="" xmlns:a16="http://schemas.microsoft.com/office/drawing/2014/main" id="{F3CDF76C-213F-42CE-4615-0DAA4D56E4E5}"/>
              </a:ext>
            </a:extLst>
          </p:cNvPr>
          <p:cNvSpPr/>
          <p:nvPr/>
        </p:nvSpPr>
        <p:spPr>
          <a:xfrm>
            <a:off x="2665057" y="2256698"/>
            <a:ext cx="6861885" cy="2344603"/>
          </a:xfrm>
          <a:prstGeom prst="wedgeRoundRectCallout">
            <a:avLst>
              <a:gd name="adj1" fmla="val -47759"/>
              <a:gd name="adj2" fmla="val 33318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請你找一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圖中有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哪些行為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可能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會造成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跌倒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墜落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事故呢？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74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甜甜圈 6"/>
          <p:cNvSpPr/>
          <p:nvPr/>
        </p:nvSpPr>
        <p:spPr>
          <a:xfrm>
            <a:off x="-61352" y="486925"/>
            <a:ext cx="2395023" cy="2387535"/>
          </a:xfrm>
          <a:prstGeom prst="donut">
            <a:avLst>
              <a:gd name="adj" fmla="val 447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甜甜圈 7"/>
          <p:cNvSpPr/>
          <p:nvPr/>
        </p:nvSpPr>
        <p:spPr>
          <a:xfrm>
            <a:off x="6096000" y="357042"/>
            <a:ext cx="2395023" cy="2325660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甜甜圈 7">
            <a:extLst>
              <a:ext uri="{FF2B5EF4-FFF2-40B4-BE49-F238E27FC236}">
                <a16:creationId xmlns="" xmlns:a16="http://schemas.microsoft.com/office/drawing/2014/main" id="{C7811914-000F-B97F-88B3-4CA952D143D0}"/>
              </a:ext>
            </a:extLst>
          </p:cNvPr>
          <p:cNvSpPr/>
          <p:nvPr/>
        </p:nvSpPr>
        <p:spPr>
          <a:xfrm>
            <a:off x="3955365" y="2372139"/>
            <a:ext cx="2728496" cy="2649475"/>
          </a:xfrm>
          <a:prstGeom prst="donut">
            <a:avLst>
              <a:gd name="adj" fmla="val 3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4310779" y="250031"/>
            <a:ext cx="7411639" cy="6415087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9600" b="1" u="sng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781879" y="177341"/>
            <a:ext cx="3375230" cy="2628078"/>
          </a:xfrm>
          <a:prstGeom prst="wedgeEllipseCallout">
            <a:avLst>
              <a:gd name="adj1" fmla="val -28727"/>
              <a:gd name="adj2" fmla="val 56238"/>
            </a:avLst>
          </a:prstGeom>
          <a:solidFill>
            <a:srgbClr val="CC7C3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947266" y="952771"/>
            <a:ext cx="304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攀爬圍牆或護欄會跌倒？墜落？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757234" y="4327579"/>
            <a:ext cx="6692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有些人會因為好奇、貪玩或想嘗試，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而去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攀爬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走廊的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圍牆、護欄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如果不小心摔下去，後果不堪設想！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73" y="724827"/>
            <a:ext cx="5920816" cy="333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7D99FD8-952C-FAF1-59B6-7A4DCBC58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03"/>
          <a:stretch/>
        </p:blipFill>
        <p:spPr>
          <a:xfrm>
            <a:off x="278294" y="3205764"/>
            <a:ext cx="2902227" cy="36522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7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4432698" y="291548"/>
            <a:ext cx="7411639" cy="6309277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9600" b="1" u="sng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D1333BBE-9668-DE3A-C903-B1F4A263307A}"/>
              </a:ext>
            </a:extLst>
          </p:cNvPr>
          <p:cNvGrpSpPr/>
          <p:nvPr/>
        </p:nvGrpSpPr>
        <p:grpSpPr>
          <a:xfrm>
            <a:off x="689113" y="620577"/>
            <a:ext cx="3223367" cy="2163973"/>
            <a:chOff x="675861" y="549222"/>
            <a:chExt cx="3223367" cy="2163973"/>
          </a:xfrm>
        </p:grpSpPr>
        <p:sp>
          <p:nvSpPr>
            <p:cNvPr id="10" name="橢圓形圖說文字 9"/>
            <p:cNvSpPr/>
            <p:nvPr/>
          </p:nvSpPr>
          <p:spPr>
            <a:xfrm>
              <a:off x="675861" y="549222"/>
              <a:ext cx="3223367" cy="2163973"/>
            </a:xfrm>
            <a:prstGeom prst="wedgeEllipseCallout">
              <a:avLst>
                <a:gd name="adj1" fmla="val -6985"/>
                <a:gd name="adj2" fmla="val 63191"/>
              </a:avLst>
            </a:prstGeom>
            <a:solidFill>
              <a:srgbClr val="CC7C3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857112" y="1092599"/>
              <a:ext cx="30421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樓梯間奔跑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會跌倒？墜落？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035827" y="4418114"/>
            <a:ext cx="6556769" cy="1591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樓梯間奔跑、與同學嬉戲推擠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都可能會因為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踩空而跌倒甚至墜落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造成非常嚴重的傷害喔！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7" y="700089"/>
            <a:ext cx="6095999" cy="342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7FF0580-0C70-FCD6-77FC-B43748046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03"/>
          <a:stretch/>
        </p:blipFill>
        <p:spPr>
          <a:xfrm>
            <a:off x="278294" y="3205764"/>
            <a:ext cx="2902227" cy="36522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5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4339988" y="250031"/>
            <a:ext cx="7608659" cy="6296543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9600" b="1" u="sng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863629" y="683607"/>
            <a:ext cx="3157537" cy="2194501"/>
          </a:xfrm>
          <a:prstGeom prst="wedgeEllipseCallout">
            <a:avLst>
              <a:gd name="adj1" fmla="val -23580"/>
              <a:gd name="adj2" fmla="val 52693"/>
            </a:avLst>
          </a:prstGeom>
          <a:solidFill>
            <a:srgbClr val="CC7C3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069719" y="1242248"/>
            <a:ext cx="2797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追逐嬉戲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會跌倒？墜落？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605392" y="3730603"/>
            <a:ext cx="7308314" cy="261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在教室內、教室外不適當的空間追逐嬉戲，可能會因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環境的高低差而跌倒或墜落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或者與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同學發生碰撞而受傷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選擇適合的地方遊戲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例如：操場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避免發生跌倒或墜落事故喔！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7" t="56193" r="17372"/>
          <a:stretch/>
        </p:blipFill>
        <p:spPr>
          <a:xfrm>
            <a:off x="4774652" y="656215"/>
            <a:ext cx="3479030" cy="300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B6E1865-080D-DE5D-0F6D-836BBFB293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0" t="3594" r="16448"/>
          <a:stretch/>
        </p:blipFill>
        <p:spPr>
          <a:xfrm>
            <a:off x="8229299" y="617348"/>
            <a:ext cx="3294652" cy="308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B0C8355-BB28-4C6A-2466-226981A1C3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03"/>
          <a:stretch/>
        </p:blipFill>
        <p:spPr>
          <a:xfrm>
            <a:off x="278294" y="3205764"/>
            <a:ext cx="2902227" cy="36522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20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3026796" y="1852573"/>
            <a:ext cx="7793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不要在有臺階或是高低落差的區域推擠、嬉鬧。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26796" y="3167678"/>
            <a:ext cx="842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遵守學校、班級規範，不攀爬圍牆、護欄。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026796" y="4170820"/>
            <a:ext cx="8197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注意自己的態度和行為，不可以用玩樂的心態做出危險舉動。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1BBAB0C-260B-0B88-3677-1035A6CFFB9F}"/>
              </a:ext>
            </a:extLst>
          </p:cNvPr>
          <p:cNvSpPr txBox="1"/>
          <p:nvPr/>
        </p:nvSpPr>
        <p:spPr>
          <a:xfrm>
            <a:off x="2881776" y="786540"/>
            <a:ext cx="808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要如何避免跌倒、墜落事故發生呢？</a:t>
            </a:r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C7C825C-95DA-75FB-4C3C-39ACA35E1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8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="" xmlns:a16="http://schemas.microsoft.com/office/drawing/2014/main" id="{FE5E766D-0EDC-9F65-6B6B-0ADA68E89A16}"/>
              </a:ext>
            </a:extLst>
          </p:cNvPr>
          <p:cNvSpPr/>
          <p:nvPr/>
        </p:nvSpPr>
        <p:spPr>
          <a:xfrm>
            <a:off x="632346" y="986055"/>
            <a:ext cx="7818783" cy="4885890"/>
          </a:xfrm>
          <a:prstGeom prst="wedgeRoundRectCallout">
            <a:avLst>
              <a:gd name="adj1" fmla="val 58319"/>
              <a:gd name="adj2" fmla="val 5673"/>
              <a:gd name="adj3" fmla="val 16667"/>
            </a:avLst>
          </a:prstGeom>
          <a:solidFill>
            <a:schemeClr val="bg1"/>
          </a:solidFill>
          <a:ln w="6350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仔細想想，在學校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以外</a:t>
            </a:r>
            <a:endParaRPr kumimoji="0" lang="en-US" altLang="zh-TW" sz="4000" b="1" i="0" u="none" strike="noStrike" kern="1200" cap="none" spc="0" normalizeH="0" baseline="0" noProof="0" smtClean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中還有哪些地方</a:t>
            </a:r>
          </a:p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也可能發生跌倒或墜落事件呢？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50599" y="3293435"/>
            <a:ext cx="76461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F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公園遊戲場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006F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71FDF80-EC20-FF04-65F1-27083E84E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6">
            <a:extLst>
              <a:ext uri="{FF2B5EF4-FFF2-40B4-BE49-F238E27FC236}">
                <a16:creationId xmlns="" xmlns:a16="http://schemas.microsoft.com/office/drawing/2014/main" id="{B3952BDD-97E5-E60D-D1DF-D8702B4BD30C}"/>
              </a:ext>
            </a:extLst>
          </p:cNvPr>
          <p:cNvSpPr/>
          <p:nvPr/>
        </p:nvSpPr>
        <p:spPr>
          <a:xfrm>
            <a:off x="948215" y="2289253"/>
            <a:ext cx="10295569" cy="2279494"/>
          </a:xfrm>
          <a:prstGeom prst="wedgeRoundRectCallout">
            <a:avLst>
              <a:gd name="adj1" fmla="val -47759"/>
              <a:gd name="adj2" fmla="val 33318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5738"/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請你找一找，圖中的公園遊戲場裡，</a:t>
            </a:r>
          </a:p>
          <a:p>
            <a:pPr marL="185738"/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哪些行為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可能會發生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跌倒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墜落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事故呢？</a:t>
            </a:r>
          </a:p>
        </p:txBody>
      </p:sp>
    </p:spTree>
    <p:extLst>
      <p:ext uri="{BB962C8B-B14F-4D97-AF65-F5344CB8AC3E}">
        <p14:creationId xmlns:p14="http://schemas.microsoft.com/office/powerpoint/2010/main" val="638357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甜甜圈 29"/>
          <p:cNvSpPr/>
          <p:nvPr/>
        </p:nvSpPr>
        <p:spPr>
          <a:xfrm>
            <a:off x="3485365" y="3808909"/>
            <a:ext cx="1911113" cy="1817090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甜甜圈 30"/>
          <p:cNvSpPr/>
          <p:nvPr/>
        </p:nvSpPr>
        <p:spPr>
          <a:xfrm>
            <a:off x="6653622" y="554184"/>
            <a:ext cx="1911113" cy="1817090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圖說文字 12"/>
          <p:cNvSpPr/>
          <p:nvPr/>
        </p:nvSpPr>
        <p:spPr>
          <a:xfrm>
            <a:off x="2767096" y="1924872"/>
            <a:ext cx="8311722" cy="2193241"/>
          </a:xfrm>
          <a:prstGeom prst="wedgeRoundRectCallout">
            <a:avLst>
              <a:gd name="adj1" fmla="val -24632"/>
              <a:gd name="adj2" fmla="val 31583"/>
              <a:gd name="adj3" fmla="val 16667"/>
            </a:avLst>
          </a:prstGeom>
          <a:noFill/>
          <a:ln w="254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>
              <a:lnSpc>
                <a:spcPts val="6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人如果從一個高處跌倒或墜落，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>
              <a:lnSpc>
                <a:spcPts val="6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可能會造成身體的哪些傷害呢？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C7CE8A4-B5DF-9587-2A86-F4E37DC98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82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3"/>
          <p:cNvSpPr/>
          <p:nvPr/>
        </p:nvSpPr>
        <p:spPr>
          <a:xfrm>
            <a:off x="1178256" y="668430"/>
            <a:ext cx="9251205" cy="5480579"/>
          </a:xfrm>
          <a:prstGeom prst="wedgeRoundRectCallout">
            <a:avLst>
              <a:gd name="adj1" fmla="val -12672"/>
              <a:gd name="adj2" fmla="val 35954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265113">
              <a:lnSpc>
                <a:spcPts val="4000"/>
              </a:lnSpc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現在的遊戲場，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>
              <a:lnSpc>
                <a:spcPts val="4000"/>
              </a:lnSpc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雖然都有相關的安全設施，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>
              <a:lnSpc>
                <a:spcPts val="4000"/>
              </a:lnSpc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但如果以不當的方式去玩，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>
              <a:lnSpc>
                <a:spcPts val="4000"/>
              </a:lnSpc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還是有可能會發生事故喔！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>
              <a:lnSpc>
                <a:spcPts val="4000"/>
              </a:lnSpc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一起來看看這則新聞發生什麼事吧！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7E14894B-A42A-BD41-3490-9F4508259FC0}"/>
              </a:ext>
            </a:extLst>
          </p:cNvPr>
          <p:cNvGrpSpPr/>
          <p:nvPr/>
        </p:nvGrpSpPr>
        <p:grpSpPr>
          <a:xfrm>
            <a:off x="4519081" y="4072880"/>
            <a:ext cx="1576919" cy="1062006"/>
            <a:chOff x="3243094" y="5267994"/>
            <a:chExt cx="914400" cy="615820"/>
          </a:xfrm>
        </p:grpSpPr>
        <p:sp>
          <p:nvSpPr>
            <p:cNvPr id="5" name="Google Shape;94;p1">
              <a:hlinkClick r:id="rId4"/>
              <a:extLst>
                <a:ext uri="{FF2B5EF4-FFF2-40B4-BE49-F238E27FC236}">
                  <a16:creationId xmlns="" xmlns:a16="http://schemas.microsoft.com/office/drawing/2014/main" id="{1794B22D-C2EF-FCAB-9D19-DDEBE58BBC32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95;p1">
              <a:hlinkClick r:id="rId4"/>
              <a:extLst>
                <a:ext uri="{FF2B5EF4-FFF2-40B4-BE49-F238E27FC236}">
                  <a16:creationId xmlns="" xmlns:a16="http://schemas.microsoft.com/office/drawing/2014/main" id="{6CBCDEB0-034C-595D-BBA6-70F77643FD5B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8029B879-1279-377D-5752-B802967EB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7CFD6676-48E6-10EE-60CC-883007B1DFD7}"/>
              </a:ext>
            </a:extLst>
          </p:cNvPr>
          <p:cNvSpPr txBox="1"/>
          <p:nvPr/>
        </p:nvSpPr>
        <p:spPr>
          <a:xfrm>
            <a:off x="6092456" y="4819385"/>
            <a:ext cx="2182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影片來源：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三立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LIVE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250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3"/>
          <p:cNvSpPr/>
          <p:nvPr/>
        </p:nvSpPr>
        <p:spPr>
          <a:xfrm>
            <a:off x="1178256" y="668430"/>
            <a:ext cx="9065674" cy="5480579"/>
          </a:xfrm>
          <a:prstGeom prst="wedgeRoundRectCallout">
            <a:avLst>
              <a:gd name="adj1" fmla="val -49802"/>
              <a:gd name="adj2" fmla="val 32085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450850" marR="0" lvl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F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你剛剛在影片中看到了什麼呢？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6F87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0850" marR="0" lvl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006F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為什麼會發生這個狀況呢？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6F87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65D74B92-914C-CD7D-36BE-E9E4168C50C0}"/>
              </a:ext>
            </a:extLst>
          </p:cNvPr>
          <p:cNvSpPr txBox="1"/>
          <p:nvPr/>
        </p:nvSpPr>
        <p:spPr>
          <a:xfrm>
            <a:off x="1908314" y="3136612"/>
            <a:ext cx="6718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小朋友被甩在半空中高速旋轉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A838884-3E1D-4CB0-8B3D-C57064A87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4E3EF7CE-E625-E247-940E-DE111AF16C29}"/>
              </a:ext>
            </a:extLst>
          </p:cNvPr>
          <p:cNvSpPr txBox="1"/>
          <p:nvPr/>
        </p:nvSpPr>
        <p:spPr>
          <a:xfrm>
            <a:off x="1908314" y="4035683"/>
            <a:ext cx="7686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因為小朋友使用遊戲設施的方式不正確，可能導致墜落事故的發生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058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6DB5F26-3912-4500-33B3-AA8915039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圓角矩形圖說文字 3"/>
          <p:cNvSpPr/>
          <p:nvPr/>
        </p:nvSpPr>
        <p:spPr>
          <a:xfrm>
            <a:off x="4195418" y="680316"/>
            <a:ext cx="4302075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noFill/>
          <a:ln w="254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正確遊玩遊戲場</a:t>
            </a:r>
            <a:endParaRPr lang="en-US" altLang="zh-TW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3003887" y="1823576"/>
            <a:ext cx="5872686" cy="928195"/>
          </a:xfrm>
          <a:prstGeom prst="wedgeRoundRectCallout">
            <a:avLst>
              <a:gd name="adj1" fmla="val 20304"/>
              <a:gd name="adj2" fmla="val 3791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遵守遊戲場器材的使用規範，避免因推擠發生墜落事件。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003886" y="2996476"/>
            <a:ext cx="5872686" cy="948393"/>
          </a:xfrm>
          <a:prstGeom prst="wedgeRoundRectCallout">
            <a:avLst>
              <a:gd name="adj1" fmla="val -23217"/>
              <a:gd name="adj2" fmla="val 2904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評估自己的能力，選擇適合自己體能的遊戲器材。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3003886" y="4235535"/>
            <a:ext cx="5276339" cy="948393"/>
          </a:xfrm>
          <a:prstGeom prst="wedgeRoundRectCallout">
            <a:avLst>
              <a:gd name="adj1" fmla="val -23217"/>
              <a:gd name="adj2" fmla="val 2904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注意自己及身旁的人事物，以安全為第一考量。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4444" l="50891" r="98916">
                        <a14:foregroundMark x1="84741" y1="46429" x2="90008" y2="77116"/>
                        <a14:foregroundMark x1="80945" y1="47751" x2="87761" y2="7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5"/>
          <a:stretch/>
        </p:blipFill>
        <p:spPr>
          <a:xfrm>
            <a:off x="8876572" y="2912284"/>
            <a:ext cx="2538431" cy="29218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9020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圓角矩形 3">
            <a:extLst>
              <a:ext uri="{FF2B5EF4-FFF2-40B4-BE49-F238E27FC236}">
                <a16:creationId xmlns="" xmlns:a16="http://schemas.microsoft.com/office/drawing/2014/main" id="{0C35E021-8DE1-1831-4849-8F2A367157C4}"/>
              </a:ext>
            </a:extLst>
          </p:cNvPr>
          <p:cNvSpPr/>
          <p:nvPr/>
        </p:nvSpPr>
        <p:spPr>
          <a:xfrm>
            <a:off x="632346" y="535481"/>
            <a:ext cx="7818783" cy="5640032"/>
          </a:xfrm>
          <a:prstGeom prst="wedgeRoundRectCallout">
            <a:avLst>
              <a:gd name="adj1" fmla="val 58658"/>
              <a:gd name="adj2" fmla="val 17127"/>
              <a:gd name="adj3" fmla="val 16667"/>
            </a:avLst>
          </a:prstGeom>
          <a:solidFill>
            <a:schemeClr val="bg1"/>
          </a:solidFill>
          <a:ln w="6350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除了學校和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公園遊戲場以外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endParaRPr lang="en-US" altLang="zh-TW" sz="4000" b="1" dirty="0">
              <a:solidFill>
                <a:srgbClr val="44546A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44546A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車站及賣場的</a:t>
            </a:r>
            <a:r>
              <a:rPr lang="zh-TW" altLang="en-US" sz="8800" b="1" dirty="0">
                <a:solidFill>
                  <a:srgbClr val="006F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手扶梯</a:t>
            </a:r>
            <a:endParaRPr lang="en-US" altLang="zh-TW" sz="4000" b="1" dirty="0">
              <a:solidFill>
                <a:srgbClr val="006F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使用不當時，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也有</a:t>
            </a:r>
            <a:r>
              <a:rPr lang="zh-TW" altLang="en-US" sz="4000" b="1" dirty="0">
                <a:solidFill>
                  <a:srgbClr val="44546A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跌倒或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墜落的風險！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4744E701-D5B7-AA17-CA09-5C6AC5905D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871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6">
            <a:extLst>
              <a:ext uri="{FF2B5EF4-FFF2-40B4-BE49-F238E27FC236}">
                <a16:creationId xmlns="" xmlns:a16="http://schemas.microsoft.com/office/drawing/2014/main" id="{1393E4EB-1786-E2A7-2761-3403D65AFA91}"/>
              </a:ext>
            </a:extLst>
          </p:cNvPr>
          <p:cNvSpPr/>
          <p:nvPr/>
        </p:nvSpPr>
        <p:spPr>
          <a:xfrm>
            <a:off x="994598" y="2256698"/>
            <a:ext cx="10202804" cy="2344603"/>
          </a:xfrm>
          <a:prstGeom prst="wedgeRoundRectCallout">
            <a:avLst>
              <a:gd name="adj1" fmla="val -47759"/>
              <a:gd name="adj2" fmla="val 33318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/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請你找一找，圖中哪些搭乘手扶梯的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行為，可能導致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跌倒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墜落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事故的發生呢？</a:t>
            </a:r>
            <a:endParaRPr lang="en-US" altLang="zh-TW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8952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圖說文字 9"/>
          <p:cNvSpPr/>
          <p:nvPr/>
        </p:nvSpPr>
        <p:spPr>
          <a:xfrm>
            <a:off x="636104" y="1663261"/>
            <a:ext cx="3491859" cy="1765739"/>
          </a:xfrm>
          <a:prstGeom prst="wedgeRoundRectCallout">
            <a:avLst>
              <a:gd name="adj1" fmla="val 62926"/>
              <a:gd name="adj2" fmla="val 12233"/>
              <a:gd name="adj3" fmla="val 16667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在手扶梯上或附近嬉鬧奔跑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9033534" y="1975180"/>
            <a:ext cx="2961180" cy="1765739"/>
          </a:xfrm>
          <a:prstGeom prst="wedgeRoundRectCallout">
            <a:avLst>
              <a:gd name="adj1" fmla="val -67289"/>
              <a:gd name="adj2" fmla="val -36809"/>
              <a:gd name="adj3" fmla="val 16667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搭乘手扶梯時</a:t>
            </a:r>
            <a:endParaRPr lang="en-US" altLang="zh-TW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滑手機，沒有握扶手。</a:t>
            </a:r>
          </a:p>
        </p:txBody>
      </p:sp>
      <p:sp>
        <p:nvSpPr>
          <p:cNvPr id="7" name="甜甜圈 6"/>
          <p:cNvSpPr/>
          <p:nvPr/>
        </p:nvSpPr>
        <p:spPr>
          <a:xfrm>
            <a:off x="7286625" y="714375"/>
            <a:ext cx="1549427" cy="1419831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甜甜圈 4"/>
          <p:cNvSpPr/>
          <p:nvPr/>
        </p:nvSpPr>
        <p:spPr>
          <a:xfrm>
            <a:off x="4693415" y="2743201"/>
            <a:ext cx="1763218" cy="1764649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甜甜圈 4">
            <a:extLst>
              <a:ext uri="{FF2B5EF4-FFF2-40B4-BE49-F238E27FC236}">
                <a16:creationId xmlns="" xmlns:a16="http://schemas.microsoft.com/office/drawing/2014/main" id="{466ADDFC-2425-94E1-E93F-A43EFC57A56B}"/>
              </a:ext>
            </a:extLst>
          </p:cNvPr>
          <p:cNvSpPr/>
          <p:nvPr/>
        </p:nvSpPr>
        <p:spPr>
          <a:xfrm>
            <a:off x="4127963" y="210531"/>
            <a:ext cx="1763218" cy="1764649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5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6DB5F26-3912-4500-33B3-AA8915039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圓角矩形圖說文字 3"/>
          <p:cNvSpPr/>
          <p:nvPr/>
        </p:nvSpPr>
        <p:spPr>
          <a:xfrm>
            <a:off x="4791766" y="621683"/>
            <a:ext cx="4302075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noFill/>
          <a:ln w="254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正確搭乘手扶梯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2799034" y="1713481"/>
            <a:ext cx="4979675" cy="928195"/>
          </a:xfrm>
          <a:prstGeom prst="wedgeRoundRectCallout">
            <a:avLst>
              <a:gd name="adj1" fmla="val 20304"/>
              <a:gd name="adj2" fmla="val 3791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站穩踏階，不奔跑移動。</a:t>
            </a:r>
            <a:endParaRPr lang="en-US" altLang="zh-TW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2799034" y="2789538"/>
            <a:ext cx="4767957" cy="948393"/>
          </a:xfrm>
          <a:prstGeom prst="wedgeRoundRectCallout">
            <a:avLst>
              <a:gd name="adj1" fmla="val -23217"/>
              <a:gd name="adj2" fmla="val 2904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 startAt="2"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小朋友牽著大人的手、站在大人旁邊。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2799034" y="4084573"/>
            <a:ext cx="5276339" cy="948393"/>
          </a:xfrm>
          <a:prstGeom prst="wedgeRoundRectCallout">
            <a:avLst>
              <a:gd name="adj1" fmla="val -23217"/>
              <a:gd name="adj2" fmla="val 2904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 startAt="3"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搭乘手扶梯時注意階梯，快到達時再移動腳步。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D3A04700-9383-7CB4-DBA9-6C821ED8BF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3" t="35851" r="17626"/>
          <a:stretch/>
        </p:blipFill>
        <p:spPr>
          <a:xfrm>
            <a:off x="7778709" y="1520238"/>
            <a:ext cx="3668466" cy="4417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243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="" xmlns:a16="http://schemas.microsoft.com/office/drawing/2014/main" id="{FE5E766D-0EDC-9F65-6B6B-0ADA68E89A16}"/>
              </a:ext>
            </a:extLst>
          </p:cNvPr>
          <p:cNvSpPr/>
          <p:nvPr/>
        </p:nvSpPr>
        <p:spPr>
          <a:xfrm>
            <a:off x="539581" y="827028"/>
            <a:ext cx="8511654" cy="5149701"/>
          </a:xfrm>
          <a:prstGeom prst="wedgeRoundRectCallout">
            <a:avLst>
              <a:gd name="adj1" fmla="val 56606"/>
              <a:gd name="adj2" fmla="val 13810"/>
              <a:gd name="adj3" fmla="val 16667"/>
            </a:avLst>
          </a:prstGeom>
          <a:solidFill>
            <a:schemeClr val="bg1"/>
          </a:solidFill>
          <a:ln w="6350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44546A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zh-TW" altLang="en-US" sz="4000" b="1" dirty="0">
                <a:solidFill>
                  <a:srgbClr val="006F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環境和不當的行為</a:t>
            </a:r>
            <a:r>
              <a:rPr lang="zh-TW" altLang="en-US" sz="4000" b="1" dirty="0">
                <a:solidFill>
                  <a:srgbClr val="44546A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可能導致</a:t>
            </a:r>
            <a:endParaRPr lang="en-US" altLang="zh-TW" sz="4000" b="1" dirty="0">
              <a:solidFill>
                <a:srgbClr val="44546A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dirty="0">
              <a:solidFill>
                <a:srgbClr val="44546A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44546A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跌倒和墜落，有時候跟人相處時，可能還會因為對方的</a:t>
            </a:r>
            <a:r>
              <a:rPr lang="zh-TW" altLang="en-US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言語</a:t>
            </a:r>
            <a:endParaRPr lang="en-US" altLang="zh-TW" sz="8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影響我們的判斷而做出危險行為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71FDF80-EC20-FF04-65F1-27083E84E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457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3"/>
          <p:cNvSpPr/>
          <p:nvPr/>
        </p:nvSpPr>
        <p:spPr>
          <a:xfrm>
            <a:off x="1178256" y="668430"/>
            <a:ext cx="9251205" cy="5480579"/>
          </a:xfrm>
          <a:prstGeom prst="wedgeRoundRectCallout">
            <a:avLst>
              <a:gd name="adj1" fmla="val -12672"/>
              <a:gd name="adj2" fmla="val 35954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265113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有些人可能會透過言語，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5113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刺激我們做出危險的行為，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一起來看看這則新聞發生了什麼事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7E14894B-A42A-BD41-3490-9F4508259FC0}"/>
              </a:ext>
            </a:extLst>
          </p:cNvPr>
          <p:cNvGrpSpPr/>
          <p:nvPr/>
        </p:nvGrpSpPr>
        <p:grpSpPr>
          <a:xfrm>
            <a:off x="4279948" y="3701819"/>
            <a:ext cx="1576919" cy="1062006"/>
            <a:chOff x="3243094" y="5267994"/>
            <a:chExt cx="914400" cy="615820"/>
          </a:xfrm>
        </p:grpSpPr>
        <p:sp>
          <p:nvSpPr>
            <p:cNvPr id="5" name="Google Shape;94;p1">
              <a:hlinkClick r:id="rId4"/>
              <a:extLst>
                <a:ext uri="{FF2B5EF4-FFF2-40B4-BE49-F238E27FC236}">
                  <a16:creationId xmlns="" xmlns:a16="http://schemas.microsoft.com/office/drawing/2014/main" id="{1794B22D-C2EF-FCAB-9D19-DDEBE58BBC32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95;p1">
              <a:hlinkClick r:id="rId4"/>
              <a:extLst>
                <a:ext uri="{FF2B5EF4-FFF2-40B4-BE49-F238E27FC236}">
                  <a16:creationId xmlns="" xmlns:a16="http://schemas.microsoft.com/office/drawing/2014/main" id="{6CBCDEB0-034C-595D-BBA6-70F77643FD5B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8029B879-1279-377D-5752-B802967EB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B4E1E947-4743-64DE-5DE0-5F70FFAF7F46}"/>
              </a:ext>
            </a:extLst>
          </p:cNvPr>
          <p:cNvSpPr txBox="1"/>
          <p:nvPr/>
        </p:nvSpPr>
        <p:spPr>
          <a:xfrm>
            <a:off x="6096000" y="4448324"/>
            <a:ext cx="2182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影片來源：蘋果新聞網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66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3"/>
          <p:cNvSpPr/>
          <p:nvPr/>
        </p:nvSpPr>
        <p:spPr>
          <a:xfrm>
            <a:off x="1762539" y="636105"/>
            <a:ext cx="10002360" cy="5433392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5400" b="1" dirty="0">
                <a:solidFill>
                  <a:srgbClr val="006F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想一想，說一說</a:t>
            </a:r>
            <a:endParaRPr lang="en-US" altLang="zh-TW" sz="5400" b="1" dirty="0">
              <a:solidFill>
                <a:srgbClr val="006F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5400" b="1" u="sng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080795" y="2169471"/>
            <a:ext cx="9684104" cy="351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ts val="4500"/>
              </a:lnSpc>
              <a:buAutoNum type="arabicPeriod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在這則新聞事件中，你看到了什麼呢？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4500"/>
              </a:lnSpc>
              <a:buAutoNum type="arabicPeriod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看完這則新聞事件，你的感受如何呢？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4500"/>
              </a:lnSpc>
              <a:buAutoNum type="arabicPeriod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你覺得是什麼原因造成新聞中的墜落事故發生呢？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4500"/>
              </a:lnSpc>
              <a:buAutoNum type="arabicPeriod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如果有人慫恿你，或者你聽到別人慫恿他人做出危險行為時，你會怎麼做呢？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C034CC56-B94E-8C06-9529-EC58E42C7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3000446"/>
            <a:ext cx="2504661" cy="38575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8035A8C3-E940-AF30-CDEB-4FE6C2052A0D}"/>
              </a:ext>
            </a:extLst>
          </p:cNvPr>
          <p:cNvSpPr txBox="1"/>
          <p:nvPr/>
        </p:nvSpPr>
        <p:spPr>
          <a:xfrm>
            <a:off x="4704250" y="1149627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擦傷？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CB366F7E-8032-F180-B3F5-E271B453C7A0}"/>
              </a:ext>
            </a:extLst>
          </p:cNvPr>
          <p:cNvSpPr txBox="1"/>
          <p:nvPr/>
        </p:nvSpPr>
        <p:spPr>
          <a:xfrm>
            <a:off x="4704250" y="2505670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骨折？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8F94A75D-726B-54F6-490E-03E2B2B15AD9}"/>
              </a:ext>
            </a:extLst>
          </p:cNvPr>
          <p:cNvSpPr txBox="1"/>
          <p:nvPr/>
        </p:nvSpPr>
        <p:spPr>
          <a:xfrm>
            <a:off x="4704250" y="3861714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生命危險？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B9CBA9DA-287C-8527-40E3-D797E4012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34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3A70409B-8258-6C05-675E-3562309B7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15" y="2108182"/>
            <a:ext cx="4346996" cy="464488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6287" y="3820789"/>
            <a:ext cx="9728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拒絕危險打賭</a:t>
            </a:r>
            <a:r>
              <a:rPr lang="en-US" altLang="zh-TW" sz="96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96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</a:t>
            </a:r>
          </a:p>
        </p:txBody>
      </p:sp>
      <p:sp>
        <p:nvSpPr>
          <p:cNvPr id="4" name="圓角矩形圖說文字 7">
            <a:extLst>
              <a:ext uri="{FF2B5EF4-FFF2-40B4-BE49-F238E27FC236}">
                <a16:creationId xmlns="" xmlns:a16="http://schemas.microsoft.com/office/drawing/2014/main" id="{1BF194B1-B643-14F1-D57D-04FFD2DF3854}"/>
              </a:ext>
            </a:extLst>
          </p:cNvPr>
          <p:cNvSpPr/>
          <p:nvPr/>
        </p:nvSpPr>
        <p:spPr>
          <a:xfrm>
            <a:off x="516287" y="819698"/>
            <a:ext cx="8486930" cy="2217513"/>
          </a:xfrm>
          <a:prstGeom prst="wedgeRoundRectCallout">
            <a:avLst>
              <a:gd name="adj1" fmla="val -24632"/>
              <a:gd name="adj2" fmla="val 31583"/>
              <a:gd name="adj3" fmla="val 16667"/>
            </a:avLst>
          </a:prstGeom>
          <a:noFill/>
          <a:ln w="254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遇到一直聳恿你做危險行為的同學，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而這些危險行為可能會造成身體傷害時，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你可以這麼做 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</a:p>
        </p:txBody>
      </p:sp>
    </p:spTree>
    <p:extLst>
      <p:ext uri="{BB962C8B-B14F-4D97-AF65-F5344CB8AC3E}">
        <p14:creationId xmlns:p14="http://schemas.microsoft.com/office/powerpoint/2010/main" val="6020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堅持拒絕法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第一招</a:t>
            </a:r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7" y="1960045"/>
            <a:ext cx="640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堅定自己的想法，</a:t>
            </a:r>
          </a:p>
          <a:p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用堅定和緩的口氣慎重的拒絕。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8943592" y="2402376"/>
            <a:ext cx="2857417" cy="1625599"/>
          </a:xfrm>
          <a:prstGeom prst="wedgeRoundRectCallout">
            <a:avLst>
              <a:gd name="adj1" fmla="val -27975"/>
              <a:gd name="adj2" fmla="val 71659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不要，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我真的不想跳。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285461" y="3615169"/>
            <a:ext cx="6394972" cy="3242831"/>
            <a:chOff x="816746" y="3373357"/>
            <a:chExt cx="6394972" cy="3242831"/>
          </a:xfrm>
        </p:grpSpPr>
        <p:sp>
          <p:nvSpPr>
            <p:cNvPr id="6" name="圓角矩形圖說文字 5"/>
            <p:cNvSpPr/>
            <p:nvPr/>
          </p:nvSpPr>
          <p:spPr>
            <a:xfrm>
              <a:off x="816746" y="3373357"/>
              <a:ext cx="3918840" cy="1625599"/>
            </a:xfrm>
            <a:prstGeom prst="wedgeRoundRectCallout">
              <a:avLst>
                <a:gd name="adj1" fmla="val 63707"/>
                <a:gd name="adj2" fmla="val 16750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快跳下來啊！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你該不會是害怕了吧？</a:t>
              </a: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9B5A31C1-ABDF-4F19-B6E9-5CF30AEC63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59" b="69779" l="28743" r="44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24" t="21713" r="54983" b="30918"/>
          <a:stretch/>
        </p:blipFill>
        <p:spPr>
          <a:xfrm>
            <a:off x="8099165" y="4217180"/>
            <a:ext cx="1688854" cy="26805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6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告知理由法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招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7" y="1960045"/>
            <a:ext cx="70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直接勇敢的告知對方拒絕的理由。</a:t>
            </a:r>
          </a:p>
        </p:txBody>
      </p:sp>
      <p:sp>
        <p:nvSpPr>
          <p:cNvPr id="2" name="圓角矩形圖說文字 19">
            <a:extLst>
              <a:ext uri="{FF2B5EF4-FFF2-40B4-BE49-F238E27FC236}">
                <a16:creationId xmlns="" xmlns:a16="http://schemas.microsoft.com/office/drawing/2014/main" id="{7C53797B-2736-955E-B3D4-F0539DC66510}"/>
              </a:ext>
            </a:extLst>
          </p:cNvPr>
          <p:cNvSpPr/>
          <p:nvPr/>
        </p:nvSpPr>
        <p:spPr>
          <a:xfrm>
            <a:off x="8686914" y="2121953"/>
            <a:ext cx="2882233" cy="1625599"/>
          </a:xfrm>
          <a:prstGeom prst="wedgeRoundRectCallout">
            <a:avLst>
              <a:gd name="adj1" fmla="val 8767"/>
              <a:gd name="adj2" fmla="val 70410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我不要，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跳下去會受傷。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60DF6E91-42E4-3FB1-AE25-F181424ED928}"/>
              </a:ext>
            </a:extLst>
          </p:cNvPr>
          <p:cNvGrpSpPr/>
          <p:nvPr/>
        </p:nvGrpSpPr>
        <p:grpSpPr>
          <a:xfrm>
            <a:off x="2266122" y="2934753"/>
            <a:ext cx="5975547" cy="3923247"/>
            <a:chOff x="1236171" y="2692941"/>
            <a:chExt cx="5975547" cy="3923247"/>
          </a:xfrm>
        </p:grpSpPr>
        <p:sp>
          <p:nvSpPr>
            <p:cNvPr id="15" name="圓角矩形圖說文字 22">
              <a:extLst>
                <a:ext uri="{FF2B5EF4-FFF2-40B4-BE49-F238E27FC236}">
                  <a16:creationId xmlns="" xmlns:a16="http://schemas.microsoft.com/office/drawing/2014/main" id="{4D30F92A-93E8-F553-EE9B-A79F49FA4CB7}"/>
                </a:ext>
              </a:extLst>
            </p:cNvPr>
            <p:cNvSpPr/>
            <p:nvPr/>
          </p:nvSpPr>
          <p:spPr>
            <a:xfrm>
              <a:off x="1236171" y="2692941"/>
              <a:ext cx="4004308" cy="1625599"/>
            </a:xfrm>
            <a:prstGeom prst="wedgeRoundRectCallout">
              <a:avLst>
                <a:gd name="adj1" fmla="val 64502"/>
                <a:gd name="adj2" fmla="val 17566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快跳下來啊！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你該不會是害怕了吧？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="" xmlns:a16="http://schemas.microsoft.com/office/drawing/2014/main" id="{AF0CAEC5-BA32-F01B-5F9D-1F923A32F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ADECCA7E-3E26-CFD6-C5D2-460EEF1C7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88" b="70735" l="61580" r="815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20703" r="20751" b="30965"/>
          <a:stretch/>
        </p:blipFill>
        <p:spPr>
          <a:xfrm>
            <a:off x="9151888" y="4122964"/>
            <a:ext cx="1628775" cy="27350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2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自我解嘲法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招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6" y="1960045"/>
            <a:ext cx="802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透過自我解嘲，委婉拒絕對方的要求。</a:t>
            </a:r>
          </a:p>
        </p:txBody>
      </p:sp>
      <p:sp>
        <p:nvSpPr>
          <p:cNvPr id="6" name="圓角矩形圖說文字 13">
            <a:extLst>
              <a:ext uri="{FF2B5EF4-FFF2-40B4-BE49-F238E27FC236}">
                <a16:creationId xmlns="" xmlns:a16="http://schemas.microsoft.com/office/drawing/2014/main" id="{B06DBBDC-0C76-904E-AE95-0F64038B5E6A}"/>
              </a:ext>
            </a:extLst>
          </p:cNvPr>
          <p:cNvSpPr/>
          <p:nvPr/>
        </p:nvSpPr>
        <p:spPr>
          <a:xfrm>
            <a:off x="8971720" y="2210476"/>
            <a:ext cx="2716697" cy="1625599"/>
          </a:xfrm>
          <a:prstGeom prst="wedgeRoundRectCallout">
            <a:avLst>
              <a:gd name="adj1" fmla="val -32542"/>
              <a:gd name="adj2" fmla="val 77188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對啦！我就是害怕不敢跳。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7FB37B9E-25AA-71F8-1604-1A82380A1C1E}"/>
              </a:ext>
            </a:extLst>
          </p:cNvPr>
          <p:cNvGrpSpPr/>
          <p:nvPr/>
        </p:nvGrpSpPr>
        <p:grpSpPr>
          <a:xfrm>
            <a:off x="1879267" y="3047722"/>
            <a:ext cx="5838386" cy="3834724"/>
            <a:chOff x="1373332" y="2781464"/>
            <a:chExt cx="5838386" cy="3834724"/>
          </a:xfrm>
        </p:grpSpPr>
        <p:sp>
          <p:nvSpPr>
            <p:cNvPr id="13" name="圓角矩形圖說文字 22">
              <a:extLst>
                <a:ext uri="{FF2B5EF4-FFF2-40B4-BE49-F238E27FC236}">
                  <a16:creationId xmlns="" xmlns:a16="http://schemas.microsoft.com/office/drawing/2014/main" id="{11C9ED83-E61B-EB02-73A4-BF2A74A6B508}"/>
                </a:ext>
              </a:extLst>
            </p:cNvPr>
            <p:cNvSpPr/>
            <p:nvPr/>
          </p:nvSpPr>
          <p:spPr>
            <a:xfrm>
              <a:off x="1373332" y="2781464"/>
              <a:ext cx="3881805" cy="1625599"/>
            </a:xfrm>
            <a:prstGeom prst="wedgeRoundRectCallout">
              <a:avLst>
                <a:gd name="adj1" fmla="val 60532"/>
                <a:gd name="adj2" fmla="val 16750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快跳下來啊！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你該不會是害怕了吧？</a:t>
              </a:r>
            </a:p>
          </p:txBody>
        </p:sp>
        <p:pic>
          <p:nvPicPr>
            <p:cNvPr id="10" name="圖片 9">
              <a:extLst>
                <a:ext uri="{FF2B5EF4-FFF2-40B4-BE49-F238E27FC236}">
                  <a16:creationId xmlns="" xmlns:a16="http://schemas.microsoft.com/office/drawing/2014/main" id="{D1D9F6A2-1081-9427-B222-0875F6F3C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D3511E23-7448-A5A8-85DF-6E06256B7C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88" b="70735" l="61580" r="815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20703" r="20751" b="30965"/>
          <a:stretch/>
        </p:blipFill>
        <p:spPr>
          <a:xfrm>
            <a:off x="8011559" y="4122964"/>
            <a:ext cx="1628775" cy="27350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遠離現場法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招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7" y="1960045"/>
            <a:ext cx="682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假藉其他理由快速的離開現場。</a:t>
            </a:r>
          </a:p>
        </p:txBody>
      </p:sp>
      <p:sp>
        <p:nvSpPr>
          <p:cNvPr id="2" name="圓角矩形圖說文字 18">
            <a:extLst>
              <a:ext uri="{FF2B5EF4-FFF2-40B4-BE49-F238E27FC236}">
                <a16:creationId xmlns="" xmlns:a16="http://schemas.microsoft.com/office/drawing/2014/main" id="{BAC941B6-6E51-9848-8EE2-F389F80B3F94}"/>
              </a:ext>
            </a:extLst>
          </p:cNvPr>
          <p:cNvSpPr/>
          <p:nvPr/>
        </p:nvSpPr>
        <p:spPr>
          <a:xfrm>
            <a:off x="7341704" y="2065555"/>
            <a:ext cx="4520258" cy="1770521"/>
          </a:xfrm>
          <a:prstGeom prst="wedgeRoundRectCallout">
            <a:avLst>
              <a:gd name="adj1" fmla="val 12818"/>
              <a:gd name="adj2" fmla="val 68449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啊！我想到老師剛剛請我去找他，我先走了！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055069A1-D7BF-E9DA-176A-6C178D104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59" b="69779" l="28743" r="44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24" t="21713" r="54983" b="30918"/>
          <a:stretch/>
        </p:blipFill>
        <p:spPr>
          <a:xfrm flipH="1">
            <a:off x="9206813" y="4177424"/>
            <a:ext cx="1628775" cy="26805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366AB0B4-C907-DAB7-3FB0-630FD087940D}"/>
              </a:ext>
            </a:extLst>
          </p:cNvPr>
          <p:cNvGrpSpPr/>
          <p:nvPr/>
        </p:nvGrpSpPr>
        <p:grpSpPr>
          <a:xfrm>
            <a:off x="1879267" y="3047722"/>
            <a:ext cx="5838386" cy="3834724"/>
            <a:chOff x="1373332" y="2781464"/>
            <a:chExt cx="5838386" cy="3834724"/>
          </a:xfrm>
        </p:grpSpPr>
        <p:sp>
          <p:nvSpPr>
            <p:cNvPr id="18" name="圓角矩形圖說文字 22">
              <a:extLst>
                <a:ext uri="{FF2B5EF4-FFF2-40B4-BE49-F238E27FC236}">
                  <a16:creationId xmlns="" xmlns:a16="http://schemas.microsoft.com/office/drawing/2014/main" id="{322FBCF6-74E0-7340-2EE2-F1082F6641AC}"/>
                </a:ext>
              </a:extLst>
            </p:cNvPr>
            <p:cNvSpPr/>
            <p:nvPr/>
          </p:nvSpPr>
          <p:spPr>
            <a:xfrm>
              <a:off x="1373332" y="2781464"/>
              <a:ext cx="3881805" cy="1625599"/>
            </a:xfrm>
            <a:prstGeom prst="wedgeRoundRectCallout">
              <a:avLst>
                <a:gd name="adj1" fmla="val 60532"/>
                <a:gd name="adj2" fmla="val 16750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快跳下來啊！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你該不會是害怕了吧？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768FF895-A509-BDD5-F03A-4326FAC55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908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友誼勸服法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招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7" y="1960045"/>
            <a:ext cx="619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以朋友立場進行理性勸說，</a:t>
            </a:r>
          </a:p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藉以嘗試改變群體行為。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366AB0B4-C907-DAB7-3FB0-630FD087940D}"/>
              </a:ext>
            </a:extLst>
          </p:cNvPr>
          <p:cNvGrpSpPr/>
          <p:nvPr/>
        </p:nvGrpSpPr>
        <p:grpSpPr>
          <a:xfrm>
            <a:off x="1488228" y="3697627"/>
            <a:ext cx="6229425" cy="3184819"/>
            <a:chOff x="982293" y="3431369"/>
            <a:chExt cx="6229425" cy="3184819"/>
          </a:xfrm>
        </p:grpSpPr>
        <p:sp>
          <p:nvSpPr>
            <p:cNvPr id="18" name="圓角矩形圖說文字 22">
              <a:extLst>
                <a:ext uri="{FF2B5EF4-FFF2-40B4-BE49-F238E27FC236}">
                  <a16:creationId xmlns="" xmlns:a16="http://schemas.microsoft.com/office/drawing/2014/main" id="{322FBCF6-74E0-7340-2EE2-F1082F6641AC}"/>
                </a:ext>
              </a:extLst>
            </p:cNvPr>
            <p:cNvSpPr/>
            <p:nvPr/>
          </p:nvSpPr>
          <p:spPr>
            <a:xfrm>
              <a:off x="982293" y="3431369"/>
              <a:ext cx="3881805" cy="1625599"/>
            </a:xfrm>
            <a:prstGeom prst="wedgeRoundRectCallout">
              <a:avLst>
                <a:gd name="adj1" fmla="val 60532"/>
                <a:gd name="adj2" fmla="val 16750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快跳下來啊！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你該不會是害怕了吧？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768FF895-A509-BDD5-F03A-4326FAC55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圓角矩形圖說文字 18">
            <a:extLst>
              <a:ext uri="{FF2B5EF4-FFF2-40B4-BE49-F238E27FC236}">
                <a16:creationId xmlns="" xmlns:a16="http://schemas.microsoft.com/office/drawing/2014/main" id="{D223581D-82FD-DB53-E6B5-BC5047783A7D}"/>
              </a:ext>
            </a:extLst>
          </p:cNvPr>
          <p:cNvSpPr/>
          <p:nvPr/>
        </p:nvSpPr>
        <p:spPr>
          <a:xfrm>
            <a:off x="6705600" y="2347574"/>
            <a:ext cx="5011583" cy="1625599"/>
          </a:xfrm>
          <a:prstGeom prst="wedgeRoundRectCallout">
            <a:avLst>
              <a:gd name="adj1" fmla="val 8123"/>
              <a:gd name="adj2" fmla="val 70654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不要啦！大家都是朋友，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如果有人跳下去受傷怎麼辦？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205EFB1A-BD68-E319-31AA-F9945C244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558"/>
          <a:stretch/>
        </p:blipFill>
        <p:spPr>
          <a:xfrm>
            <a:off x="8112416" y="4193990"/>
            <a:ext cx="1786957" cy="28362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1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轉移話題法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招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7" y="1960045"/>
            <a:ext cx="486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找其他有趣的話題</a:t>
            </a:r>
            <a:endParaRPr lang="en-US" altLang="zh-TW" sz="36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來轉移注意力！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366AB0B4-C907-DAB7-3FB0-630FD087940D}"/>
              </a:ext>
            </a:extLst>
          </p:cNvPr>
          <p:cNvGrpSpPr/>
          <p:nvPr/>
        </p:nvGrpSpPr>
        <p:grpSpPr>
          <a:xfrm>
            <a:off x="1383685" y="3524266"/>
            <a:ext cx="6333968" cy="3333734"/>
            <a:chOff x="877750" y="3282454"/>
            <a:chExt cx="6333968" cy="3333734"/>
          </a:xfrm>
        </p:grpSpPr>
        <p:sp>
          <p:nvSpPr>
            <p:cNvPr id="18" name="圓角矩形圖說文字 22">
              <a:extLst>
                <a:ext uri="{FF2B5EF4-FFF2-40B4-BE49-F238E27FC236}">
                  <a16:creationId xmlns="" xmlns:a16="http://schemas.microsoft.com/office/drawing/2014/main" id="{322FBCF6-74E0-7340-2EE2-F1082F6641AC}"/>
                </a:ext>
              </a:extLst>
            </p:cNvPr>
            <p:cNvSpPr/>
            <p:nvPr/>
          </p:nvSpPr>
          <p:spPr>
            <a:xfrm>
              <a:off x="877750" y="3282454"/>
              <a:ext cx="3881805" cy="1625599"/>
            </a:xfrm>
            <a:prstGeom prst="wedgeRoundRectCallout">
              <a:avLst>
                <a:gd name="adj1" fmla="val 60532"/>
                <a:gd name="adj2" fmla="val 16750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快跳下來啊！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你該不會是害怕了吧？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768FF895-A509-BDD5-F03A-4326FAC55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圓角矩形圖說文字 18">
            <a:extLst>
              <a:ext uri="{FF2B5EF4-FFF2-40B4-BE49-F238E27FC236}">
                <a16:creationId xmlns="" xmlns:a16="http://schemas.microsoft.com/office/drawing/2014/main" id="{D223581D-82FD-DB53-E6B5-BC5047783A7D}"/>
              </a:ext>
            </a:extLst>
          </p:cNvPr>
          <p:cNvSpPr/>
          <p:nvPr/>
        </p:nvSpPr>
        <p:spPr>
          <a:xfrm>
            <a:off x="5883965" y="2109035"/>
            <a:ext cx="5989982" cy="1625599"/>
          </a:xfrm>
          <a:prstGeom prst="wedgeRoundRectCallout">
            <a:avLst>
              <a:gd name="adj1" fmla="val 9672"/>
              <a:gd name="adj2" fmla="val 73100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跳下去又不好玩！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對了，你有看我分享的那個影片嗎？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9B07EF22-AD6A-78D5-07A6-4AD38D39E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74" b="70221" l="44955" r="65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85" t="20956" r="38222" b="31225"/>
          <a:stretch/>
        </p:blipFill>
        <p:spPr>
          <a:xfrm>
            <a:off x="8485478" y="4154185"/>
            <a:ext cx="1628775" cy="270600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5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反說服法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招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7" y="1960045"/>
            <a:ext cx="674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結合告知理由和友誼勸服法，</a:t>
            </a:r>
          </a:p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以遊說方式改變群體行為。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366AB0B4-C907-DAB7-3FB0-630FD087940D}"/>
              </a:ext>
            </a:extLst>
          </p:cNvPr>
          <p:cNvGrpSpPr/>
          <p:nvPr/>
        </p:nvGrpSpPr>
        <p:grpSpPr>
          <a:xfrm>
            <a:off x="1383685" y="3548712"/>
            <a:ext cx="6333968" cy="3333734"/>
            <a:chOff x="877750" y="3282454"/>
            <a:chExt cx="6333968" cy="3333734"/>
          </a:xfrm>
        </p:grpSpPr>
        <p:sp>
          <p:nvSpPr>
            <p:cNvPr id="18" name="圓角矩形圖說文字 22">
              <a:extLst>
                <a:ext uri="{FF2B5EF4-FFF2-40B4-BE49-F238E27FC236}">
                  <a16:creationId xmlns="" xmlns:a16="http://schemas.microsoft.com/office/drawing/2014/main" id="{322FBCF6-74E0-7340-2EE2-F1082F6641AC}"/>
                </a:ext>
              </a:extLst>
            </p:cNvPr>
            <p:cNvSpPr/>
            <p:nvPr/>
          </p:nvSpPr>
          <p:spPr>
            <a:xfrm>
              <a:off x="877750" y="3282454"/>
              <a:ext cx="3881805" cy="1625599"/>
            </a:xfrm>
            <a:prstGeom prst="wedgeRoundRectCallout">
              <a:avLst>
                <a:gd name="adj1" fmla="val 60532"/>
                <a:gd name="adj2" fmla="val 16750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快跳下來啊！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你該不會是害怕了吧？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768FF895-A509-BDD5-F03A-4326FAC55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圓角矩形圖說文字 18">
            <a:extLst>
              <a:ext uri="{FF2B5EF4-FFF2-40B4-BE49-F238E27FC236}">
                <a16:creationId xmlns="" xmlns:a16="http://schemas.microsoft.com/office/drawing/2014/main" id="{D223581D-82FD-DB53-E6B5-BC5047783A7D}"/>
              </a:ext>
            </a:extLst>
          </p:cNvPr>
          <p:cNvSpPr/>
          <p:nvPr/>
        </p:nvSpPr>
        <p:spPr>
          <a:xfrm>
            <a:off x="6779699" y="2257797"/>
            <a:ext cx="5147257" cy="1625599"/>
          </a:xfrm>
          <a:prstGeom prst="wedgeRoundRectCallout">
            <a:avLst>
              <a:gd name="adj1" fmla="val 9672"/>
              <a:gd name="adj2" fmla="val 73100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我覺得大家玩這個很危險，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跳下去可能會受傷，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我們要不要去玩其他的遊戲？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8AC4DFBC-6B3C-FEA8-733F-15FA48204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558"/>
          <a:stretch/>
        </p:blipFill>
        <p:spPr>
          <a:xfrm>
            <a:off x="8152172" y="4193990"/>
            <a:ext cx="1786957" cy="28362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2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376" y="556044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反激將法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99887" y="614599"/>
            <a:ext cx="2132257" cy="898555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招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887" y="1960045"/>
            <a:ext cx="674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當同學使用激將法時，</a:t>
            </a:r>
          </a:p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可利用反激將法去反擊，</a:t>
            </a:r>
          </a:p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但如果對方情緒變得高昂，</a:t>
            </a:r>
          </a:p>
          <a:p>
            <a:pPr lvl="0"/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需儘快結束對話或離開現場。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366AB0B4-C907-DAB7-3FB0-630FD087940D}"/>
              </a:ext>
            </a:extLst>
          </p:cNvPr>
          <p:cNvGrpSpPr/>
          <p:nvPr/>
        </p:nvGrpSpPr>
        <p:grpSpPr>
          <a:xfrm>
            <a:off x="1289168" y="4052421"/>
            <a:ext cx="6428485" cy="2830025"/>
            <a:chOff x="783233" y="3786163"/>
            <a:chExt cx="6428485" cy="2830025"/>
          </a:xfrm>
        </p:grpSpPr>
        <p:sp>
          <p:nvSpPr>
            <p:cNvPr id="18" name="圓角矩形圖說文字 22">
              <a:extLst>
                <a:ext uri="{FF2B5EF4-FFF2-40B4-BE49-F238E27FC236}">
                  <a16:creationId xmlns="" xmlns:a16="http://schemas.microsoft.com/office/drawing/2014/main" id="{322FBCF6-74E0-7340-2EE2-F1082F6641AC}"/>
                </a:ext>
              </a:extLst>
            </p:cNvPr>
            <p:cNvSpPr/>
            <p:nvPr/>
          </p:nvSpPr>
          <p:spPr>
            <a:xfrm>
              <a:off x="783233" y="4236610"/>
              <a:ext cx="3881805" cy="1625599"/>
            </a:xfrm>
            <a:prstGeom prst="wedgeRoundRectCallout">
              <a:avLst>
                <a:gd name="adj1" fmla="val 60532"/>
                <a:gd name="adj2" fmla="val 16750"/>
                <a:gd name="adj3" fmla="val 16667"/>
              </a:avLst>
            </a:prstGeom>
            <a:solidFill>
              <a:srgbClr val="CC7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快跳下來啊！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你該不會是害怕了吧？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768FF895-A509-BDD5-F03A-4326FAC55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00" b="68971" l="4012" r="260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8431" r="74017" b="31559"/>
            <a:stretch/>
          </p:blipFill>
          <p:spPr>
            <a:xfrm>
              <a:off x="5154318" y="3786163"/>
              <a:ext cx="2057400" cy="28300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圓角矩形圖說文字 18">
            <a:extLst>
              <a:ext uri="{FF2B5EF4-FFF2-40B4-BE49-F238E27FC236}">
                <a16:creationId xmlns="" xmlns:a16="http://schemas.microsoft.com/office/drawing/2014/main" id="{AB40709C-BD54-F874-5C6B-55DD2559836A}"/>
              </a:ext>
            </a:extLst>
          </p:cNvPr>
          <p:cNvSpPr/>
          <p:nvPr/>
        </p:nvSpPr>
        <p:spPr>
          <a:xfrm>
            <a:off x="7235687" y="2301407"/>
            <a:ext cx="4280452" cy="1625599"/>
          </a:xfrm>
          <a:prstGeom prst="wedgeRoundRectCallout">
            <a:avLst>
              <a:gd name="adj1" fmla="val 14428"/>
              <a:gd name="adj2" fmla="val 70095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不要，我又不怕你，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我為什麼要照你說的做？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1387B39D-BAE1-CB2B-10D0-40B78DC474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88" b="70735" l="61580" r="815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20703" r="20751" b="30965"/>
          <a:stretch/>
        </p:blipFill>
        <p:spPr>
          <a:xfrm>
            <a:off x="8713925" y="4139671"/>
            <a:ext cx="1628775" cy="27350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4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="" xmlns:a16="http://schemas.microsoft.com/office/drawing/2014/main" id="{FE5E766D-0EDC-9F65-6B6B-0ADA68E89A16}"/>
              </a:ext>
            </a:extLst>
          </p:cNvPr>
          <p:cNvSpPr/>
          <p:nvPr/>
        </p:nvSpPr>
        <p:spPr>
          <a:xfrm>
            <a:off x="539581" y="827028"/>
            <a:ext cx="8511654" cy="5149701"/>
          </a:xfrm>
          <a:prstGeom prst="wedgeRoundRectCallout">
            <a:avLst>
              <a:gd name="adj1" fmla="val 56606"/>
              <a:gd name="adj2" fmla="val 13810"/>
              <a:gd name="adj3" fmla="val 16667"/>
            </a:avLst>
          </a:prstGeom>
          <a:solidFill>
            <a:schemeClr val="bg1"/>
          </a:solidFill>
          <a:ln w="6350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今天介紹預防跌倒及墜落的內容，</a:t>
            </a: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大家都有記得嗎？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71FDF80-EC20-FF04-65F1-27083E84E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E762ED0E-C4F5-8662-2154-D024DDE29034}"/>
              </a:ext>
            </a:extLst>
          </p:cNvPr>
          <p:cNvSpPr txBox="1"/>
          <p:nvPr/>
        </p:nvSpPr>
        <p:spPr>
          <a:xfrm>
            <a:off x="1625309" y="3429000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6F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現在來考考大家！</a:t>
            </a:r>
          </a:p>
        </p:txBody>
      </p:sp>
    </p:spTree>
    <p:extLst>
      <p:ext uri="{BB962C8B-B14F-4D97-AF65-F5344CB8AC3E}">
        <p14:creationId xmlns:p14="http://schemas.microsoft.com/office/powerpoint/2010/main" val="65691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圖說文字 10"/>
          <p:cNvSpPr/>
          <p:nvPr/>
        </p:nvSpPr>
        <p:spPr>
          <a:xfrm>
            <a:off x="2730817" y="1275113"/>
            <a:ext cx="8855441" cy="4168755"/>
          </a:xfrm>
          <a:prstGeom prst="wedgeRoundRectCallout">
            <a:avLst>
              <a:gd name="adj1" fmla="val -24632"/>
              <a:gd name="adj2" fmla="val 31583"/>
              <a:gd name="adj3" fmla="val 16667"/>
            </a:avLst>
          </a:prstGeom>
          <a:noFill/>
          <a:ln w="254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在日常生活中，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有哪些地方容易發生跌倒或墜落事故呢？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834276" y="2872601"/>
            <a:ext cx="8648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今天就跟著小博士來一探究竟吧！</a:t>
            </a:r>
            <a:endParaRPr lang="en-US" altLang="zh-TW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1535A79-B3EB-CA37-1F0C-3F67E588F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8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412206" y="872772"/>
            <a:ext cx="7109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防墜安全知識大考驗</a:t>
            </a:r>
            <a:endParaRPr lang="en-US" altLang="zh-TW" sz="6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531476" y="2193767"/>
            <a:ext cx="7485129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500"/>
              </a:lnSpc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接下來將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進行複習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5500"/>
              </a:lnSpc>
              <a:defRPr/>
            </a:pP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要挑戰的題目總共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題，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5500"/>
              </a:lnSpc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請仔細觀察圖片，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5500"/>
              </a:lnSpc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並選出正確的答案！</a:t>
            </a:r>
            <a:endParaRPr lang="zh-TW" altLang="en-US" sz="4400" b="1" dirty="0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DA853112-CEEB-0B15-6E6E-571A3DF80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1888435"/>
            <a:ext cx="3226676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2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語音泡泡: 圓角矩形 4">
            <a:extLst>
              <a:ext uri="{FF2B5EF4-FFF2-40B4-BE49-F238E27FC236}">
                <a16:creationId xmlns="" xmlns:a16="http://schemas.microsoft.com/office/drawing/2014/main" id="{106F2461-9FFC-5A1D-E107-E9CFD0E5B034}"/>
              </a:ext>
            </a:extLst>
          </p:cNvPr>
          <p:cNvSpPr/>
          <p:nvPr/>
        </p:nvSpPr>
        <p:spPr>
          <a:xfrm>
            <a:off x="7544976" y="213761"/>
            <a:ext cx="4075720" cy="1414837"/>
          </a:xfrm>
          <a:prstGeom prst="wedgeRoundRectCallout">
            <a:avLst>
              <a:gd name="adj1" fmla="val -59323"/>
              <a:gd name="adj2" fmla="val 34409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快點跑去操場玩！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不然下課時間要結束了！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語音泡泡: 圓角矩形 5">
            <a:extLst>
              <a:ext uri="{FF2B5EF4-FFF2-40B4-BE49-F238E27FC236}">
                <a16:creationId xmlns="" xmlns:a16="http://schemas.microsoft.com/office/drawing/2014/main" id="{FF0D805B-2B50-E958-AD8B-2FE3857D35A4}"/>
              </a:ext>
            </a:extLst>
          </p:cNvPr>
          <p:cNvSpPr/>
          <p:nvPr/>
        </p:nvSpPr>
        <p:spPr>
          <a:xfrm>
            <a:off x="5501673" y="3258615"/>
            <a:ext cx="5789180" cy="2161523"/>
          </a:xfrm>
          <a:prstGeom prst="wedgeRoundRectCallout">
            <a:avLst>
              <a:gd name="adj1" fmla="val -16211"/>
              <a:gd name="adj2" fmla="val 47511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lang="en-US" altLang="zh-TW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不行！我要專心走，</a:t>
            </a:r>
            <a:endParaRPr lang="en-US" altLang="zh-TW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如果不小心跌倒或墜落受傷的話，我就沒辦法玩了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語音泡泡: 圓角矩形 6">
            <a:extLst>
              <a:ext uri="{FF2B5EF4-FFF2-40B4-BE49-F238E27FC236}">
                <a16:creationId xmlns="" xmlns:a16="http://schemas.microsoft.com/office/drawing/2014/main" id="{29AA3D31-B83B-D942-3BC0-7BA39E7D8313}"/>
              </a:ext>
            </a:extLst>
          </p:cNvPr>
          <p:cNvSpPr/>
          <p:nvPr/>
        </p:nvSpPr>
        <p:spPr>
          <a:xfrm>
            <a:off x="849602" y="921180"/>
            <a:ext cx="3797424" cy="1552399"/>
          </a:xfrm>
          <a:prstGeom prst="wedgeRoundRectCallout">
            <a:avLst>
              <a:gd name="adj1" fmla="val -12974"/>
              <a:gd name="adj2" fmla="val 4416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對啊！趕快跑起來，不然等等就要上課了！</a:t>
            </a:r>
          </a:p>
        </p:txBody>
      </p:sp>
    </p:spTree>
    <p:extLst>
      <p:ext uri="{BB962C8B-B14F-4D97-AF65-F5344CB8AC3E}">
        <p14:creationId xmlns:p14="http://schemas.microsoft.com/office/powerpoint/2010/main" val="332811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5811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語音泡泡: 圓角矩形 4">
            <a:extLst>
              <a:ext uri="{FF2B5EF4-FFF2-40B4-BE49-F238E27FC236}">
                <a16:creationId xmlns="" xmlns:a16="http://schemas.microsoft.com/office/drawing/2014/main" id="{106F2461-9FFC-5A1D-E107-E9CFD0E5B034}"/>
              </a:ext>
            </a:extLst>
          </p:cNvPr>
          <p:cNvSpPr/>
          <p:nvPr/>
        </p:nvSpPr>
        <p:spPr>
          <a:xfrm>
            <a:off x="6758608" y="465399"/>
            <a:ext cx="2737250" cy="1414837"/>
          </a:xfrm>
          <a:prstGeom prst="wedgeRoundRectCallout">
            <a:avLst>
              <a:gd name="adj1" fmla="val 61963"/>
              <a:gd name="adj2" fmla="val 24106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快來看看這個！</a:t>
            </a:r>
          </a:p>
        </p:txBody>
      </p:sp>
      <p:sp>
        <p:nvSpPr>
          <p:cNvPr id="6" name="語音泡泡: 圓角矩形 5">
            <a:extLst>
              <a:ext uri="{FF2B5EF4-FFF2-40B4-BE49-F238E27FC236}">
                <a16:creationId xmlns="" xmlns:a16="http://schemas.microsoft.com/office/drawing/2014/main" id="{FF0D805B-2B50-E958-AD8B-2FE3857D35A4}"/>
              </a:ext>
            </a:extLst>
          </p:cNvPr>
          <p:cNvSpPr/>
          <p:nvPr/>
        </p:nvSpPr>
        <p:spPr>
          <a:xfrm>
            <a:off x="783342" y="1172817"/>
            <a:ext cx="5564449" cy="1865243"/>
          </a:xfrm>
          <a:prstGeom prst="wedgeRoundRectCallout">
            <a:avLst>
              <a:gd name="adj1" fmla="val -16211"/>
              <a:gd name="adj2" fmla="val 47511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請同學趕快下來，並告訴他這樣太危險，可能會不小心墜落。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語音泡泡: 圓角矩形 6">
            <a:extLst>
              <a:ext uri="{FF2B5EF4-FFF2-40B4-BE49-F238E27FC236}">
                <a16:creationId xmlns="" xmlns:a16="http://schemas.microsoft.com/office/drawing/2014/main" id="{29AA3D31-B83B-D942-3BC0-7BA39E7D8313}"/>
              </a:ext>
            </a:extLst>
          </p:cNvPr>
          <p:cNvSpPr/>
          <p:nvPr/>
        </p:nvSpPr>
        <p:spPr>
          <a:xfrm>
            <a:off x="783342" y="3874366"/>
            <a:ext cx="6452345" cy="1552399"/>
          </a:xfrm>
          <a:prstGeom prst="wedgeRoundRectCallout">
            <a:avLst>
              <a:gd name="adj1" fmla="val -12974"/>
              <a:gd name="adj2" fmla="val 4416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跟著爬上去，看看到底什麼這麼有趣！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5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5811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語音泡泡: 圓角矩形 4">
            <a:extLst>
              <a:ext uri="{FF2B5EF4-FFF2-40B4-BE49-F238E27FC236}">
                <a16:creationId xmlns="" xmlns:a16="http://schemas.microsoft.com/office/drawing/2014/main" id="{106F2461-9FFC-5A1D-E107-E9CFD0E5B034}"/>
              </a:ext>
            </a:extLst>
          </p:cNvPr>
          <p:cNvSpPr/>
          <p:nvPr/>
        </p:nvSpPr>
        <p:spPr>
          <a:xfrm>
            <a:off x="6930886" y="2147158"/>
            <a:ext cx="2557669" cy="1111457"/>
          </a:xfrm>
          <a:prstGeom prst="wedgeRoundRectCallout">
            <a:avLst>
              <a:gd name="adj1" fmla="val -73841"/>
              <a:gd name="adj2" fmla="val 25979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你等等我！</a:t>
            </a:r>
          </a:p>
        </p:txBody>
      </p:sp>
      <p:sp>
        <p:nvSpPr>
          <p:cNvPr id="6" name="語音泡泡: 圓角矩形 5">
            <a:extLst>
              <a:ext uri="{FF2B5EF4-FFF2-40B4-BE49-F238E27FC236}">
                <a16:creationId xmlns="" xmlns:a16="http://schemas.microsoft.com/office/drawing/2014/main" id="{FF0D805B-2B50-E958-AD8B-2FE3857D35A4}"/>
              </a:ext>
            </a:extLst>
          </p:cNvPr>
          <p:cNvSpPr/>
          <p:nvPr/>
        </p:nvSpPr>
        <p:spPr>
          <a:xfrm>
            <a:off x="6981085" y="4195735"/>
            <a:ext cx="5014939" cy="1555709"/>
          </a:xfrm>
          <a:prstGeom prst="wedgeRoundRectCallout">
            <a:avLst>
              <a:gd name="adj1" fmla="val -16211"/>
              <a:gd name="adj2" fmla="val 47511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這樣太危險了，趕快阻止他。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語音泡泡: 圓角矩形 6">
            <a:extLst>
              <a:ext uri="{FF2B5EF4-FFF2-40B4-BE49-F238E27FC236}">
                <a16:creationId xmlns="" xmlns:a16="http://schemas.microsoft.com/office/drawing/2014/main" id="{29AA3D31-B83B-D942-3BC0-7BA39E7D8313}"/>
              </a:ext>
            </a:extLst>
          </p:cNvPr>
          <p:cNvSpPr/>
          <p:nvPr/>
        </p:nvSpPr>
        <p:spPr>
          <a:xfrm>
            <a:off x="836350" y="735650"/>
            <a:ext cx="3404346" cy="1552399"/>
          </a:xfrm>
          <a:prstGeom prst="wedgeRoundRectCallout">
            <a:avLst>
              <a:gd name="adj1" fmla="val -12974"/>
              <a:gd name="adj2" fmla="val 4416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看起來好有趣！</a:t>
            </a:r>
            <a:endParaRPr lang="en-US" altLang="zh-TW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我也要一起加入！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0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5811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語音泡泡: 圓角矩形 4">
            <a:extLst>
              <a:ext uri="{FF2B5EF4-FFF2-40B4-BE49-F238E27FC236}">
                <a16:creationId xmlns="" xmlns:a16="http://schemas.microsoft.com/office/drawing/2014/main" id="{106F2461-9FFC-5A1D-E107-E9CFD0E5B034}"/>
              </a:ext>
            </a:extLst>
          </p:cNvPr>
          <p:cNvSpPr/>
          <p:nvPr/>
        </p:nvSpPr>
        <p:spPr>
          <a:xfrm>
            <a:off x="1908313" y="4484121"/>
            <a:ext cx="2557668" cy="1111457"/>
          </a:xfrm>
          <a:prstGeom prst="wedgeRoundRectCallout">
            <a:avLst>
              <a:gd name="adj1" fmla="val 66055"/>
              <a:gd name="adj2" fmla="val -34829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從這邊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上去比較快！</a:t>
            </a:r>
          </a:p>
        </p:txBody>
      </p:sp>
      <p:sp>
        <p:nvSpPr>
          <p:cNvPr id="6" name="語音泡泡: 圓角矩形 5">
            <a:extLst>
              <a:ext uri="{FF2B5EF4-FFF2-40B4-BE49-F238E27FC236}">
                <a16:creationId xmlns="" xmlns:a16="http://schemas.microsoft.com/office/drawing/2014/main" id="{FF0D805B-2B50-E958-AD8B-2FE3857D35A4}"/>
              </a:ext>
            </a:extLst>
          </p:cNvPr>
          <p:cNvSpPr/>
          <p:nvPr/>
        </p:nvSpPr>
        <p:spPr>
          <a:xfrm>
            <a:off x="6981085" y="3050715"/>
            <a:ext cx="4495298" cy="2866812"/>
          </a:xfrm>
          <a:prstGeom prst="wedgeRoundRectCallout">
            <a:avLst>
              <a:gd name="adj1" fmla="val -16211"/>
              <a:gd name="adj2" fmla="val 47511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趕快提醒她，這樣很容易滑倒，而且可能會跟從滑梯上溜下來的人發生碰撞，讓自己和對方受傷，要遵守遊戲場規則！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語音泡泡: 圓角矩形 6">
            <a:extLst>
              <a:ext uri="{FF2B5EF4-FFF2-40B4-BE49-F238E27FC236}">
                <a16:creationId xmlns="" xmlns:a16="http://schemas.microsoft.com/office/drawing/2014/main" id="{29AA3D31-B83B-D942-3BC0-7BA39E7D8313}"/>
              </a:ext>
            </a:extLst>
          </p:cNvPr>
          <p:cNvSpPr/>
          <p:nvPr/>
        </p:nvSpPr>
        <p:spPr>
          <a:xfrm>
            <a:off x="6981085" y="1205000"/>
            <a:ext cx="4495298" cy="1552399"/>
          </a:xfrm>
          <a:prstGeom prst="wedgeRoundRectCallout">
            <a:avLst>
              <a:gd name="adj1" fmla="val -12974"/>
              <a:gd name="adj2" fmla="val 4416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跟著她一起爬上去，</a:t>
            </a:r>
            <a:endParaRPr lang="en-US" altLang="zh-TW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這樣可以更快玩到溜滑梯。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7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5811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語音泡泡: 圓角矩形 4">
            <a:extLst>
              <a:ext uri="{FF2B5EF4-FFF2-40B4-BE49-F238E27FC236}">
                <a16:creationId xmlns="" xmlns:a16="http://schemas.microsoft.com/office/drawing/2014/main" id="{106F2461-9FFC-5A1D-E107-E9CFD0E5B034}"/>
              </a:ext>
            </a:extLst>
          </p:cNvPr>
          <p:cNvSpPr/>
          <p:nvPr/>
        </p:nvSpPr>
        <p:spPr>
          <a:xfrm>
            <a:off x="636103" y="1398019"/>
            <a:ext cx="2737250" cy="1414837"/>
          </a:xfrm>
          <a:prstGeom prst="wedgeRoundRectCallout">
            <a:avLst>
              <a:gd name="adj1" fmla="val 38239"/>
              <a:gd name="adj2" fmla="val 85924"/>
              <a:gd name="adj3" fmla="val 16667"/>
            </a:avLst>
          </a:prstGeom>
          <a:solidFill>
            <a:srgbClr val="006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膽小鬼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就是不敢跳啦！</a:t>
            </a:r>
          </a:p>
        </p:txBody>
      </p:sp>
      <p:sp>
        <p:nvSpPr>
          <p:cNvPr id="6" name="語音泡泡: 圓角矩形 5">
            <a:extLst>
              <a:ext uri="{FF2B5EF4-FFF2-40B4-BE49-F238E27FC236}">
                <a16:creationId xmlns="" xmlns:a16="http://schemas.microsoft.com/office/drawing/2014/main" id="{FF0D805B-2B50-E958-AD8B-2FE3857D35A4}"/>
              </a:ext>
            </a:extLst>
          </p:cNvPr>
          <p:cNvSpPr/>
          <p:nvPr/>
        </p:nvSpPr>
        <p:spPr>
          <a:xfrm>
            <a:off x="6733570" y="1398019"/>
            <a:ext cx="5113874" cy="1865243"/>
          </a:xfrm>
          <a:prstGeom prst="wedgeRoundRectCallout">
            <a:avLst>
              <a:gd name="adj1" fmla="val -16211"/>
              <a:gd name="adj2" fmla="val 47511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使用拒絕打賭</a:t>
            </a:r>
            <a:r>
              <a:rPr lang="en-US" altLang="zh-TW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招，</a:t>
            </a:r>
            <a:endParaRPr lang="en-US" altLang="zh-TW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不因他人挑釁而做危險行為！</a:t>
            </a:r>
          </a:p>
        </p:txBody>
      </p:sp>
      <p:sp>
        <p:nvSpPr>
          <p:cNvPr id="7" name="語音泡泡: 圓角矩形 6">
            <a:extLst>
              <a:ext uri="{FF2B5EF4-FFF2-40B4-BE49-F238E27FC236}">
                <a16:creationId xmlns="" xmlns:a16="http://schemas.microsoft.com/office/drawing/2014/main" id="{29AA3D31-B83B-D942-3BC0-7BA39E7D8313}"/>
              </a:ext>
            </a:extLst>
          </p:cNvPr>
          <p:cNvSpPr/>
          <p:nvPr/>
        </p:nvSpPr>
        <p:spPr>
          <a:xfrm>
            <a:off x="6733570" y="4033310"/>
            <a:ext cx="5113874" cy="1552399"/>
          </a:xfrm>
          <a:prstGeom prst="wedgeRoundRectCallout">
            <a:avLst>
              <a:gd name="adj1" fmla="val -12974"/>
              <a:gd name="adj2" fmla="val 4416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B】</a:t>
            </a:r>
          </a:p>
          <a:p>
            <a:pPr lvl="0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跳就跳阿！誰怕誰。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7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5811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="" xmlns:a16="http://schemas.microsoft.com/office/drawing/2014/main" id="{FE5E766D-0EDC-9F65-6B6B-0ADA68E89A16}"/>
              </a:ext>
            </a:extLst>
          </p:cNvPr>
          <p:cNvSpPr/>
          <p:nvPr/>
        </p:nvSpPr>
        <p:spPr>
          <a:xfrm>
            <a:off x="539581" y="827028"/>
            <a:ext cx="8511654" cy="4699129"/>
          </a:xfrm>
          <a:prstGeom prst="wedgeRoundRectCallout">
            <a:avLst>
              <a:gd name="adj1" fmla="val 56606"/>
              <a:gd name="adj2" fmla="val 13810"/>
              <a:gd name="adj3" fmla="val 16667"/>
            </a:avLst>
          </a:prstGeom>
          <a:solidFill>
            <a:schemeClr val="bg1"/>
          </a:solidFill>
          <a:ln w="6350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981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恭喜你們通過遊戲挑戰！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71FDF80-EC20-FF04-65F1-27083E84E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E762ED0E-C4F5-8662-2154-D024DDE29034}"/>
              </a:ext>
            </a:extLst>
          </p:cNvPr>
          <p:cNvSpPr txBox="1"/>
          <p:nvPr/>
        </p:nvSpPr>
        <p:spPr>
          <a:xfrm>
            <a:off x="894340" y="2938669"/>
            <a:ext cx="78021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TW" altLang="en-US" sz="5400" b="1" dirty="0">
                <a:solidFill>
                  <a:srgbClr val="006F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來回想一下</a:t>
            </a:r>
          </a:p>
          <a:p>
            <a:pPr lvl="0">
              <a:defRPr/>
            </a:pPr>
            <a:r>
              <a:rPr lang="zh-TW" altLang="en-US" sz="5400" b="1" dirty="0">
                <a:solidFill>
                  <a:srgbClr val="006F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今天學習的防墜重點吧！</a:t>
            </a:r>
          </a:p>
        </p:txBody>
      </p:sp>
    </p:spTree>
    <p:extLst>
      <p:ext uri="{BB962C8B-B14F-4D97-AF65-F5344CB8AC3E}">
        <p14:creationId xmlns:p14="http://schemas.microsoft.com/office/powerpoint/2010/main" val="210243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73790" y="599887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重點提醒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DA853112-CEEB-0B15-6E6E-571A3DF80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304800" y="2796209"/>
            <a:ext cx="2637270" cy="40617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8D11A86C-0AA2-2A0E-7515-56B0433DC304}"/>
              </a:ext>
            </a:extLst>
          </p:cNvPr>
          <p:cNvSpPr txBox="1"/>
          <p:nvPr/>
        </p:nvSpPr>
        <p:spPr>
          <a:xfrm>
            <a:off x="2756615" y="1524580"/>
            <a:ext cx="848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遵守空間場地、遊戲場設施的規範和守則。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F1A5CE9A-D57A-E5E2-15E7-FACB697684E5}"/>
              </a:ext>
            </a:extLst>
          </p:cNvPr>
          <p:cNvSpPr txBox="1"/>
          <p:nvPr/>
        </p:nvSpPr>
        <p:spPr>
          <a:xfrm>
            <a:off x="2756615" y="2203051"/>
            <a:ext cx="8613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以自己和他人的安全為考量，不在危險區域嬉戲打鬧。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46F8CC08-339F-4EA6-64F7-51541CB8B7E7}"/>
              </a:ext>
            </a:extLst>
          </p:cNvPr>
          <p:cNvSpPr txBox="1"/>
          <p:nvPr/>
        </p:nvSpPr>
        <p:spPr>
          <a:xfrm>
            <a:off x="2756615" y="3373965"/>
            <a:ext cx="848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隨時注意周遭的環境，避開可能發生事故的地方。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8C6BB9F5-A0B1-F1FD-397E-B7472078620C}"/>
              </a:ext>
            </a:extLst>
          </p:cNvPr>
          <p:cNvSpPr txBox="1"/>
          <p:nvPr/>
        </p:nvSpPr>
        <p:spPr>
          <a:xfrm>
            <a:off x="2756615" y="4505732"/>
            <a:ext cx="848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保護自己也保護他人的安全，不慫恿他人做危險行為。</a:t>
            </a:r>
          </a:p>
        </p:txBody>
      </p:sp>
    </p:spTree>
    <p:extLst>
      <p:ext uri="{BB962C8B-B14F-4D97-AF65-F5344CB8AC3E}">
        <p14:creationId xmlns:p14="http://schemas.microsoft.com/office/powerpoint/2010/main" val="35224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="" xmlns:a16="http://schemas.microsoft.com/office/drawing/2014/main" id="{FE5E766D-0EDC-9F65-6B6B-0ADA68E89A16}"/>
              </a:ext>
            </a:extLst>
          </p:cNvPr>
          <p:cNvSpPr/>
          <p:nvPr/>
        </p:nvSpPr>
        <p:spPr>
          <a:xfrm>
            <a:off x="632346" y="986055"/>
            <a:ext cx="7818783" cy="4885890"/>
          </a:xfrm>
          <a:prstGeom prst="wedgeRoundRectCallout">
            <a:avLst>
              <a:gd name="adj1" fmla="val 58319"/>
              <a:gd name="adj2" fmla="val 5673"/>
              <a:gd name="adj3" fmla="val 16667"/>
            </a:avLst>
          </a:prstGeom>
          <a:solidFill>
            <a:schemeClr val="bg1"/>
          </a:solidFill>
          <a:ln w="6350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450850"/>
            <a:r>
              <a:rPr lang="zh-TW" altLang="en-US" sz="40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首先，</a:t>
            </a:r>
            <a:endParaRPr lang="en-US" altLang="zh-TW" sz="40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/>
            <a:r>
              <a:rPr lang="zh-TW" altLang="en-US" sz="40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是我們每天會來的地方</a:t>
            </a:r>
            <a:r>
              <a:rPr lang="en-US" altLang="zh-TW" sz="40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  <a:endParaRPr lang="zh-TW" altLang="en-US" sz="18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407451" y="3200669"/>
            <a:ext cx="42685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800" b="1" dirty="0">
                <a:solidFill>
                  <a:srgbClr val="006F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8C01C50-0CDA-8F9E-47CC-F98AA6E36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 flipH="1">
            <a:off x="8666921" y="1888435"/>
            <a:ext cx="3245765" cy="4969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圖說文字 6"/>
          <p:cNvSpPr/>
          <p:nvPr/>
        </p:nvSpPr>
        <p:spPr>
          <a:xfrm>
            <a:off x="2095500" y="2237648"/>
            <a:ext cx="7985749" cy="2344603"/>
          </a:xfrm>
          <a:prstGeom prst="wedgeRoundRectCallout">
            <a:avLst>
              <a:gd name="adj1" fmla="val -47759"/>
              <a:gd name="adj2" fmla="val 33318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請你找一找，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sz="4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教室裡有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哪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些行為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可能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</a:t>
            </a:r>
            <a:r>
              <a:rPr lang="zh-TW" altLang="en-US" sz="4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造成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跌倒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墜落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事故呢？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83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甜甜圈 7"/>
          <p:cNvSpPr/>
          <p:nvPr/>
        </p:nvSpPr>
        <p:spPr>
          <a:xfrm>
            <a:off x="517843" y="370227"/>
            <a:ext cx="1911113" cy="1817090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甜甜圈 8"/>
          <p:cNvSpPr/>
          <p:nvPr/>
        </p:nvSpPr>
        <p:spPr>
          <a:xfrm>
            <a:off x="2856928" y="3023984"/>
            <a:ext cx="1911113" cy="1817090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甜甜圈 9"/>
          <p:cNvSpPr/>
          <p:nvPr/>
        </p:nvSpPr>
        <p:spPr>
          <a:xfrm>
            <a:off x="6782211" y="3642192"/>
            <a:ext cx="3382206" cy="3215808"/>
          </a:xfrm>
          <a:prstGeom prst="donut">
            <a:avLst>
              <a:gd name="adj" fmla="val 311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甜甜圈 8">
            <a:extLst>
              <a:ext uri="{FF2B5EF4-FFF2-40B4-BE49-F238E27FC236}">
                <a16:creationId xmlns="" xmlns:a16="http://schemas.microsoft.com/office/drawing/2014/main" id="{C180D252-8E99-C808-9FA0-2DE1A900A18D}"/>
              </a:ext>
            </a:extLst>
          </p:cNvPr>
          <p:cNvSpPr/>
          <p:nvPr/>
        </p:nvSpPr>
        <p:spPr>
          <a:xfrm>
            <a:off x="8144546" y="189030"/>
            <a:ext cx="1911113" cy="1817090"/>
          </a:xfrm>
          <a:prstGeom prst="donut">
            <a:avLst>
              <a:gd name="adj" fmla="val 5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4376134" y="178594"/>
            <a:ext cx="7411639" cy="6415087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9600" b="1" u="sng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33E964CD-E700-FB80-9F5B-4D5FBAC6CE56}"/>
              </a:ext>
            </a:extLst>
          </p:cNvPr>
          <p:cNvGrpSpPr/>
          <p:nvPr/>
        </p:nvGrpSpPr>
        <p:grpSpPr>
          <a:xfrm>
            <a:off x="728870" y="315071"/>
            <a:ext cx="3578372" cy="2658327"/>
            <a:chOff x="728870" y="315071"/>
            <a:chExt cx="3578372" cy="2658327"/>
          </a:xfrm>
        </p:grpSpPr>
        <p:sp>
          <p:nvSpPr>
            <p:cNvPr id="10" name="橢圓形圖說文字 9"/>
            <p:cNvSpPr/>
            <p:nvPr/>
          </p:nvSpPr>
          <p:spPr>
            <a:xfrm>
              <a:off x="728870" y="315071"/>
              <a:ext cx="3475855" cy="2658327"/>
            </a:xfrm>
            <a:prstGeom prst="wedgeEllipseCallout">
              <a:avLst>
                <a:gd name="adj1" fmla="val -15836"/>
                <a:gd name="adj2" fmla="val 56913"/>
              </a:avLst>
            </a:prstGeom>
            <a:solidFill>
              <a:srgbClr val="CC7C3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u="sng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728870" y="1105625"/>
              <a:ext cx="35783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攀爬或倚靠窗戶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會跌倒？墜落？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836964" y="4070338"/>
            <a:ext cx="6626086" cy="211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窗戶可能會因為老舊而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鬆脫或生鏽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如果攀爬或倚靠在上面，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窗戶承受不了重量，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就有可能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導致墜落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事故發生！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82" y="549629"/>
            <a:ext cx="6007083" cy="337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CDB9174-9444-626C-C55C-9B018D799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03"/>
          <a:stretch/>
        </p:blipFill>
        <p:spPr>
          <a:xfrm>
            <a:off x="278294" y="3205764"/>
            <a:ext cx="2902227" cy="36522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9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4307691" y="251791"/>
            <a:ext cx="7563943" cy="6408316"/>
          </a:xfrm>
          <a:prstGeom prst="wedgeRoundRectCallout">
            <a:avLst>
              <a:gd name="adj1" fmla="val 48999"/>
              <a:gd name="adj2" fmla="val -29090"/>
              <a:gd name="adj3" fmla="val 16667"/>
            </a:avLst>
          </a:prstGeom>
          <a:solidFill>
            <a:schemeClr val="bg1"/>
          </a:solidFill>
          <a:ln w="25400">
            <a:solidFill>
              <a:srgbClr val="E68E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9600" b="1" u="sng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6D21CA79-A6DC-D159-C4F1-4F1042DE09E3}"/>
              </a:ext>
            </a:extLst>
          </p:cNvPr>
          <p:cNvGrpSpPr/>
          <p:nvPr/>
        </p:nvGrpSpPr>
        <p:grpSpPr>
          <a:xfrm>
            <a:off x="649357" y="360186"/>
            <a:ext cx="3489705" cy="2515536"/>
            <a:chOff x="649357" y="360186"/>
            <a:chExt cx="3489705" cy="2515536"/>
          </a:xfrm>
        </p:grpSpPr>
        <p:sp>
          <p:nvSpPr>
            <p:cNvPr id="10" name="橢圓形圖說文字 9"/>
            <p:cNvSpPr/>
            <p:nvPr/>
          </p:nvSpPr>
          <p:spPr>
            <a:xfrm>
              <a:off x="649357" y="360186"/>
              <a:ext cx="3489705" cy="2515536"/>
            </a:xfrm>
            <a:prstGeom prst="wedgeEllipseCallout">
              <a:avLst>
                <a:gd name="adj1" fmla="val -18930"/>
                <a:gd name="adj2" fmla="val 58059"/>
              </a:avLst>
            </a:prstGeom>
            <a:solidFill>
              <a:srgbClr val="CC7C3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815440" y="1135616"/>
              <a:ext cx="3157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攀爬桌椅、櫃子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會跌倒？墜落？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558724" y="4175580"/>
            <a:ext cx="7412206" cy="210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桌椅能讓我們舒服的坐著學習，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櫃子能讓我們收納物品，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爬上爬下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玩耍，可能會發生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墜落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事故，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造成自己和其他同學受傷喔！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73" y="578190"/>
            <a:ext cx="6144995" cy="345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F94492E-E259-E97A-33F6-B16B785E1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03"/>
          <a:stretch/>
        </p:blipFill>
        <p:spPr>
          <a:xfrm>
            <a:off x="278294" y="3205764"/>
            <a:ext cx="2902227" cy="36522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5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5332</TotalTime>
  <Words>1704</Words>
  <Application>Microsoft Office PowerPoint</Application>
  <PresentationFormat>寬螢幕</PresentationFormat>
  <Paragraphs>268</Paragraphs>
  <Slides>47</Slides>
  <Notes>47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47</vt:i4>
      </vt:variant>
    </vt:vector>
  </HeadingPairs>
  <TitlesOfParts>
    <vt:vector size="55" baseType="lpstr"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SYNNEX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282</cp:revision>
  <dcterms:created xsi:type="dcterms:W3CDTF">2024-04-16T01:18:27Z</dcterms:created>
  <dcterms:modified xsi:type="dcterms:W3CDTF">2024-09-05T08:46:58Z</dcterms:modified>
</cp:coreProperties>
</file>